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385" r:id="rId2"/>
    <p:sldId id="414" r:id="rId3"/>
    <p:sldId id="440" r:id="rId4"/>
    <p:sldId id="415" r:id="rId5"/>
    <p:sldId id="441" r:id="rId6"/>
    <p:sldId id="418" r:id="rId7"/>
    <p:sldId id="442" r:id="rId8"/>
    <p:sldId id="443" r:id="rId9"/>
    <p:sldId id="444" r:id="rId10"/>
    <p:sldId id="445" r:id="rId11"/>
    <p:sldId id="449" r:id="rId12"/>
    <p:sldId id="432" r:id="rId13"/>
    <p:sldId id="448" r:id="rId14"/>
    <p:sldId id="433" r:id="rId15"/>
    <p:sldId id="446" r:id="rId16"/>
    <p:sldId id="447" r:id="rId17"/>
    <p:sldId id="450" r:id="rId18"/>
    <p:sldId id="451" r:id="rId19"/>
    <p:sldId id="452" r:id="rId20"/>
    <p:sldId id="439" r:id="rId21"/>
    <p:sldId id="453" r:id="rId22"/>
    <p:sldId id="386" r:id="rId23"/>
  </p:sldIdLst>
  <p:sldSz cx="12192000" cy="6858000"/>
  <p:notesSz cx="9998075" cy="6865938"/>
  <p:defaultTextStyle>
    <a:defPPr>
      <a:defRPr lang="pt-BR"/>
    </a:defPPr>
    <a:lvl1pPr marL="0" algn="l" defTabSz="949976" rtl="0" eaLnBrk="1" latinLnBrk="0" hangingPunct="1">
      <a:defRPr sz="1867" kern="1200">
        <a:solidFill>
          <a:schemeClr val="tx1"/>
        </a:solidFill>
        <a:latin typeface="+mn-lt"/>
        <a:ea typeface="+mn-ea"/>
        <a:cs typeface="+mn-cs"/>
      </a:defRPr>
    </a:lvl1pPr>
    <a:lvl2pPr marL="474988" algn="l" defTabSz="949976" rtl="0" eaLnBrk="1" latinLnBrk="0" hangingPunct="1">
      <a:defRPr sz="1867" kern="1200">
        <a:solidFill>
          <a:schemeClr val="tx1"/>
        </a:solidFill>
        <a:latin typeface="+mn-lt"/>
        <a:ea typeface="+mn-ea"/>
        <a:cs typeface="+mn-cs"/>
      </a:defRPr>
    </a:lvl2pPr>
    <a:lvl3pPr marL="949976" algn="l" defTabSz="949976" rtl="0" eaLnBrk="1" latinLnBrk="0" hangingPunct="1">
      <a:defRPr sz="1867" kern="1200">
        <a:solidFill>
          <a:schemeClr val="tx1"/>
        </a:solidFill>
        <a:latin typeface="+mn-lt"/>
        <a:ea typeface="+mn-ea"/>
        <a:cs typeface="+mn-cs"/>
      </a:defRPr>
    </a:lvl3pPr>
    <a:lvl4pPr marL="1424966" algn="l" defTabSz="949976" rtl="0" eaLnBrk="1" latinLnBrk="0" hangingPunct="1">
      <a:defRPr sz="1867" kern="1200">
        <a:solidFill>
          <a:schemeClr val="tx1"/>
        </a:solidFill>
        <a:latin typeface="+mn-lt"/>
        <a:ea typeface="+mn-ea"/>
        <a:cs typeface="+mn-cs"/>
      </a:defRPr>
    </a:lvl4pPr>
    <a:lvl5pPr marL="1899954" algn="l" defTabSz="949976" rtl="0" eaLnBrk="1" latinLnBrk="0" hangingPunct="1">
      <a:defRPr sz="1867" kern="1200">
        <a:solidFill>
          <a:schemeClr val="tx1"/>
        </a:solidFill>
        <a:latin typeface="+mn-lt"/>
        <a:ea typeface="+mn-ea"/>
        <a:cs typeface="+mn-cs"/>
      </a:defRPr>
    </a:lvl5pPr>
    <a:lvl6pPr marL="2374942" algn="l" defTabSz="949976" rtl="0" eaLnBrk="1" latinLnBrk="0" hangingPunct="1">
      <a:defRPr sz="1867" kern="1200">
        <a:solidFill>
          <a:schemeClr val="tx1"/>
        </a:solidFill>
        <a:latin typeface="+mn-lt"/>
        <a:ea typeface="+mn-ea"/>
        <a:cs typeface="+mn-cs"/>
      </a:defRPr>
    </a:lvl6pPr>
    <a:lvl7pPr marL="2849930" algn="l" defTabSz="949976" rtl="0" eaLnBrk="1" latinLnBrk="0" hangingPunct="1">
      <a:defRPr sz="1867" kern="1200">
        <a:solidFill>
          <a:schemeClr val="tx1"/>
        </a:solidFill>
        <a:latin typeface="+mn-lt"/>
        <a:ea typeface="+mn-ea"/>
        <a:cs typeface="+mn-cs"/>
      </a:defRPr>
    </a:lvl7pPr>
    <a:lvl8pPr marL="3324920" algn="l" defTabSz="949976" rtl="0" eaLnBrk="1" latinLnBrk="0" hangingPunct="1">
      <a:defRPr sz="1867" kern="1200">
        <a:solidFill>
          <a:schemeClr val="tx1"/>
        </a:solidFill>
        <a:latin typeface="+mn-lt"/>
        <a:ea typeface="+mn-ea"/>
        <a:cs typeface="+mn-cs"/>
      </a:defRPr>
    </a:lvl8pPr>
    <a:lvl9pPr marL="3799908" algn="l" defTabSz="949976" rtl="0" eaLnBrk="1" latinLnBrk="0" hangingPunct="1">
      <a:defRPr sz="186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4319" userDrawn="1">
          <p15:clr>
            <a:srgbClr val="A4A3A4"/>
          </p15:clr>
        </p15:guide>
        <p15:guide id="4" orient="horz" pos="3737" userDrawn="1">
          <p15:clr>
            <a:srgbClr val="A4A3A4"/>
          </p15:clr>
        </p15:guide>
        <p15:guide id="5" orient="horz" pos="328" userDrawn="1">
          <p15:clr>
            <a:srgbClr val="A4A3A4"/>
          </p15:clr>
        </p15:guide>
        <p15:guide id="6" orient="horz" pos="1457" userDrawn="1">
          <p15:clr>
            <a:srgbClr val="A4A3A4"/>
          </p15:clr>
        </p15:guide>
        <p15:guide id="7" orient="horz" pos="2435" userDrawn="1">
          <p15:clr>
            <a:srgbClr val="A4A3A4"/>
          </p15:clr>
        </p15:guide>
        <p15:guide id="8" orient="horz" pos="3439" userDrawn="1">
          <p15:clr>
            <a:srgbClr val="A4A3A4"/>
          </p15:clr>
        </p15:guide>
        <p15:guide id="9" orient="horz" pos="3131" userDrawn="1">
          <p15:clr>
            <a:srgbClr val="A4A3A4"/>
          </p15:clr>
        </p15:guide>
        <p15:guide id="10" orient="horz" pos="2803" userDrawn="1">
          <p15:clr>
            <a:srgbClr val="A4A3A4"/>
          </p15:clr>
        </p15:guide>
        <p15:guide id="11" orient="horz" pos="2456" userDrawn="1">
          <p15:clr>
            <a:srgbClr val="A4A3A4"/>
          </p15:clr>
        </p15:guide>
        <p15:guide id="12" orient="horz" pos="2108" userDrawn="1">
          <p15:clr>
            <a:srgbClr val="A4A3A4"/>
          </p15:clr>
        </p15:guide>
        <p15:guide id="13" orient="horz" pos="1761" userDrawn="1">
          <p15:clr>
            <a:srgbClr val="A4A3A4"/>
          </p15:clr>
        </p15:guide>
        <p15:guide id="14" orient="horz" pos="1093" userDrawn="1">
          <p15:clr>
            <a:srgbClr val="A4A3A4"/>
          </p15:clr>
        </p15:guide>
        <p15:guide id="15" orient="horz" pos="4047" userDrawn="1">
          <p15:clr>
            <a:srgbClr val="A4A3A4"/>
          </p15:clr>
        </p15:guide>
        <p15:guide id="16" orient="horz" pos="3407" userDrawn="1">
          <p15:clr>
            <a:srgbClr val="A4A3A4"/>
          </p15:clr>
        </p15:guide>
        <p15:guide id="17" userDrawn="1">
          <p15:clr>
            <a:srgbClr val="A4A3A4"/>
          </p15:clr>
        </p15:guide>
        <p15:guide id="18" pos="3840" userDrawn="1">
          <p15:clr>
            <a:srgbClr val="A4A3A4"/>
          </p15:clr>
        </p15:guide>
        <p15:guide id="19" pos="7679" userDrawn="1">
          <p15:clr>
            <a:srgbClr val="A4A3A4"/>
          </p15:clr>
        </p15:guide>
        <p15:guide id="20" pos="3153" userDrawn="1">
          <p15:clr>
            <a:srgbClr val="A4A3A4"/>
          </p15:clr>
        </p15:guide>
        <p15:guide id="21" pos="4332" userDrawn="1">
          <p15:clr>
            <a:srgbClr val="A4A3A4"/>
          </p15:clr>
        </p15:guide>
        <p15:guide id="22" pos="33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CE1"/>
    <a:srgbClr val="000000"/>
    <a:srgbClr val="254061"/>
    <a:srgbClr val="3D6AA1"/>
    <a:srgbClr val="FFFFFF"/>
    <a:srgbClr val="262626"/>
    <a:srgbClr val="008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50" autoAdjust="0"/>
    <p:restoredTop sz="84410" autoAdjust="0"/>
  </p:normalViewPr>
  <p:slideViewPr>
    <p:cSldViewPr snapToGrid="0">
      <p:cViewPr varScale="1">
        <p:scale>
          <a:sx n="102" d="100"/>
          <a:sy n="102" d="100"/>
        </p:scale>
        <p:origin x="192" y="208"/>
      </p:cViewPr>
      <p:guideLst>
        <p:guide orient="horz"/>
        <p:guide orient="horz" pos="2160"/>
        <p:guide orient="horz" pos="4319"/>
        <p:guide orient="horz" pos="3737"/>
        <p:guide orient="horz" pos="328"/>
        <p:guide orient="horz" pos="1457"/>
        <p:guide orient="horz" pos="2435"/>
        <p:guide orient="horz" pos="3439"/>
        <p:guide orient="horz" pos="3131"/>
        <p:guide orient="horz" pos="2803"/>
        <p:guide orient="horz" pos="2456"/>
        <p:guide orient="horz" pos="2108"/>
        <p:guide orient="horz" pos="1761"/>
        <p:guide orient="horz" pos="1093"/>
        <p:guide orient="horz" pos="4047"/>
        <p:guide orient="horz" pos="3407"/>
        <p:guide/>
        <p:guide pos="3840"/>
        <p:guide pos="7679"/>
        <p:guide pos="3153"/>
        <p:guide pos="4332"/>
        <p:guide pos="33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32499" cy="344489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63262" y="1"/>
            <a:ext cx="4332499" cy="344489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r">
              <a:defRPr sz="1300"/>
            </a:lvl1pPr>
          </a:lstStyle>
          <a:p>
            <a:fld id="{3E8DB177-5899-45FD-9112-61A11E2839BD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521450"/>
            <a:ext cx="4332499" cy="344488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63262" y="6521450"/>
            <a:ext cx="4332499" cy="344488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r">
              <a:defRPr sz="1300"/>
            </a:lvl1pPr>
          </a:lstStyle>
          <a:p>
            <a:fld id="{E8BF263E-27D5-4AB7-94CC-A0C7779E84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7306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tiff>
</file>

<file path=ppt/media/image22.jp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32499" cy="343297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63262" y="0"/>
            <a:ext cx="4332499" cy="343297"/>
          </a:xfrm>
          <a:prstGeom prst="rect">
            <a:avLst/>
          </a:prstGeom>
        </p:spPr>
        <p:txBody>
          <a:bodyPr vert="horz" lIns="96359" tIns="48180" rIns="96359" bIns="48180" rtlCol="0"/>
          <a:lstStyle>
            <a:lvl1pPr algn="r">
              <a:defRPr sz="1300"/>
            </a:lvl1pPr>
          </a:lstStyle>
          <a:p>
            <a:fld id="{8E2A187A-9E05-964C-A4CA-3DBC0BC1C857}" type="datetimeFigureOut">
              <a:rPr lang="en-US" smtClean="0"/>
              <a:pPr/>
              <a:t>10/6/19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711450" y="514350"/>
            <a:ext cx="4576763" cy="2574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9" tIns="48180" rIns="96359" bIns="4818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99808" y="3261321"/>
            <a:ext cx="7998460" cy="3089672"/>
          </a:xfrm>
          <a:prstGeom prst="rect">
            <a:avLst/>
          </a:prstGeom>
        </p:spPr>
        <p:txBody>
          <a:bodyPr vert="horz" lIns="96359" tIns="48180" rIns="96359" bIns="4818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21450"/>
            <a:ext cx="4332499" cy="343297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63262" y="6521450"/>
            <a:ext cx="4332499" cy="343297"/>
          </a:xfrm>
          <a:prstGeom prst="rect">
            <a:avLst/>
          </a:prstGeom>
        </p:spPr>
        <p:txBody>
          <a:bodyPr vert="horz" lIns="96359" tIns="48180" rIns="96359" bIns="48180" rtlCol="0" anchor="b"/>
          <a:lstStyle>
            <a:lvl1pPr algn="r">
              <a:defRPr sz="1300"/>
            </a:lvl1pPr>
          </a:lstStyle>
          <a:p>
            <a:fld id="{62129E9A-FD1A-9D40-B596-0E8C8B4E631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05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7498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74988" algn="l" defTabSz="47498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49976" algn="l" defTabSz="47498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424966" algn="l" defTabSz="47498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99954" algn="l" defTabSz="47498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374942" algn="l" defTabSz="47498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849930" algn="l" defTabSz="47498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324920" algn="l" defTabSz="47498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99908" algn="l" defTabSz="47498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4347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403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54463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</a:t>
            </a:r>
            <a:r>
              <a:rPr lang="pt-B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multivariado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contendo dados contínuos, categóricos e nominais, além de apresentar dados ausentes, o que também gera a necessidade de se investir na preparação dos dados para que estes possam ser importados no WEKA.</a:t>
            </a: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6110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65207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</a:t>
            </a:r>
            <a:r>
              <a:rPr lang="pt-B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multivariado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contendo dados contínuos, categóricos e nominais, além de apresentar dados ausentes, o que também gera a necessidade de se investir na preparação dos dados para que estes possam ser importados no WEKA.</a:t>
            </a: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5895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</a:t>
            </a:r>
            <a:r>
              <a:rPr lang="pt-B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multivariado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contendo dados contínuos, categóricos e nominais, além de apresentar dados ausentes, o que também gera a necessidade de se investir na preparação dos dados para que estes possam ser importados no WEKA.</a:t>
            </a: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91686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</a:t>
            </a:r>
            <a:r>
              <a:rPr lang="pt-B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multivariado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contendo dados contínuos, categóricos e nominais, além de apresentar dados ausentes, o que também gera a necessidade de se investir na preparação dos dados para que estes possam ser importados no WEKA.</a:t>
            </a: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83960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</a:t>
            </a:r>
            <a:r>
              <a:rPr lang="pt-B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multivariado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contendo dados contínuos, categóricos e nominais, além de apresentar dados ausentes, o que também gera a necessidade de se investir na preparação dos dados para que estes possam ser importados no WEKA.</a:t>
            </a: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64148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</a:t>
            </a:r>
            <a:r>
              <a:rPr lang="pt-B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multivariado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contendo dados contínuos, categóricos e nominais, além de apresentar dados ausentes, o que também gera a necessidade de se investir na preparação dos dados para que estes possam ser importados no WEKA.</a:t>
            </a: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29802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Dataset</a:t>
            </a:r>
            <a:r>
              <a:rPr lang="pt-B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multivariado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contendo dados contínuos, categóricos e nominais, além de apresentar dados ausentes, o que também gera a necessidade de se investir na preparação dos dados para que estes possam ser importados no WEKA.</a:t>
            </a: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2785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5005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71184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5005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47308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5005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75480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29E9A-FD1A-9D40-B596-0E8C8B4E631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376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5005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155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4146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5322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7673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8340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94478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500542">
              <a:defRPr/>
            </a:pPr>
            <a:endParaRPr lang="pt-BR" sz="1300" dirty="0">
              <a:solidFill>
                <a:schemeClr val="tx2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1AD02D-254E-43BB-8662-33E076F38BEF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8850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100" y="134236"/>
            <a:ext cx="965200" cy="21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23303"/>
      </p:ext>
    </p:extLst>
  </p:cSld>
  <p:clrMapOvr>
    <a:masterClrMapping/>
  </p:clrMapOvr>
  <p:transition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274640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700DB3-DBF0-4086-B675-117E7A9610B8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119D8CF-8DEC-4D9F-84EE-ADF04DFF33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6813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972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advTm="0">
    <p:fade/>
  </p:transition>
  <p:txStyles>
    <p:titleStyle>
      <a:lvl1pPr algn="ctr" defTabSz="949976" rtl="0" eaLnBrk="1" latinLnBrk="0" hangingPunct="1">
        <a:spcBef>
          <a:spcPct val="0"/>
        </a:spcBef>
        <a:buNone/>
        <a:defRPr sz="45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242" indent="-356242" algn="l" defTabSz="949976" rtl="0" eaLnBrk="1" latinLnBrk="0" hangingPunct="1">
        <a:spcBef>
          <a:spcPct val="20000"/>
        </a:spcBef>
        <a:buFont typeface="Arial" pitchFamily="34" charset="0"/>
        <a:buChar char="•"/>
        <a:defRPr sz="3333" kern="1200">
          <a:solidFill>
            <a:schemeClr val="tx1"/>
          </a:solidFill>
          <a:latin typeface="+mn-lt"/>
          <a:ea typeface="+mn-ea"/>
          <a:cs typeface="+mn-cs"/>
        </a:defRPr>
      </a:lvl1pPr>
      <a:lvl2pPr marL="771857" indent="-296867" algn="l" defTabSz="949976" rtl="0" eaLnBrk="1" latinLnBrk="0" hangingPunct="1">
        <a:spcBef>
          <a:spcPct val="20000"/>
        </a:spcBef>
        <a:buFont typeface="Arial" pitchFamily="34" charset="0"/>
        <a:buChar char="–"/>
        <a:defRPr sz="2933" kern="1200">
          <a:solidFill>
            <a:schemeClr val="tx1"/>
          </a:solidFill>
          <a:latin typeface="+mn-lt"/>
          <a:ea typeface="+mn-ea"/>
          <a:cs typeface="+mn-cs"/>
        </a:defRPr>
      </a:lvl2pPr>
      <a:lvl3pPr marL="1187472" indent="-237494" algn="l" defTabSz="949976" rtl="0" eaLnBrk="1" latinLnBrk="0" hangingPunct="1">
        <a:spcBef>
          <a:spcPct val="20000"/>
        </a:spcBef>
        <a:buFont typeface="Arial" pitchFamily="34" charset="0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3pPr>
      <a:lvl4pPr marL="1662460" indent="-237494" algn="l" defTabSz="949976" rtl="0" eaLnBrk="1" latinLnBrk="0" hangingPunct="1">
        <a:spcBef>
          <a:spcPct val="20000"/>
        </a:spcBef>
        <a:buFont typeface="Arial" pitchFamily="34" charset="0"/>
        <a:buChar char="–"/>
        <a:defRPr sz="2133" kern="1200">
          <a:solidFill>
            <a:schemeClr val="tx1"/>
          </a:solidFill>
          <a:latin typeface="+mn-lt"/>
          <a:ea typeface="+mn-ea"/>
          <a:cs typeface="+mn-cs"/>
        </a:defRPr>
      </a:lvl4pPr>
      <a:lvl5pPr marL="2137448" indent="-237494" algn="l" defTabSz="949976" rtl="0" eaLnBrk="1" latinLnBrk="0" hangingPunct="1">
        <a:spcBef>
          <a:spcPct val="20000"/>
        </a:spcBef>
        <a:buFont typeface="Arial" pitchFamily="34" charset="0"/>
        <a:buChar char="»"/>
        <a:defRPr sz="2133" kern="1200">
          <a:solidFill>
            <a:schemeClr val="tx1"/>
          </a:solidFill>
          <a:latin typeface="+mn-lt"/>
          <a:ea typeface="+mn-ea"/>
          <a:cs typeface="+mn-cs"/>
        </a:defRPr>
      </a:lvl5pPr>
      <a:lvl6pPr marL="2612436" indent="-237494" algn="l" defTabSz="949976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6pPr>
      <a:lvl7pPr marL="3087425" indent="-237494" algn="l" defTabSz="949976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7pPr>
      <a:lvl8pPr marL="3562414" indent="-237494" algn="l" defTabSz="949976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8pPr>
      <a:lvl9pPr marL="4037402" indent="-237494" algn="l" defTabSz="949976" rtl="0" eaLnBrk="1" latinLnBrk="0" hangingPunct="1">
        <a:spcBef>
          <a:spcPct val="20000"/>
        </a:spcBef>
        <a:buFont typeface="Arial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4997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74988" algn="l" defTabSz="94997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49976" algn="l" defTabSz="94997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424966" algn="l" defTabSz="94997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99954" algn="l" defTabSz="94997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374942" algn="l" defTabSz="94997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849930" algn="l" defTabSz="94997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324920" algn="l" defTabSz="94997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799908" algn="l" defTabSz="94997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76040"/>
            <a:ext cx="12310532" cy="6858000"/>
          </a:xfrm>
          <a:prstGeom prst="rect">
            <a:avLst/>
          </a:prstGeom>
        </p:spPr>
      </p:pic>
      <p:sp>
        <p:nvSpPr>
          <p:cNvPr id="15" name="Retângulo 14"/>
          <p:cNvSpPr/>
          <p:nvPr/>
        </p:nvSpPr>
        <p:spPr>
          <a:xfrm>
            <a:off x="2747822" y="1797042"/>
            <a:ext cx="9309100" cy="3873500"/>
          </a:xfrm>
          <a:prstGeom prst="rect">
            <a:avLst/>
          </a:prstGeom>
          <a:solidFill>
            <a:srgbClr val="25406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13" name="Retângulo 12"/>
          <p:cNvSpPr/>
          <p:nvPr/>
        </p:nvSpPr>
        <p:spPr>
          <a:xfrm>
            <a:off x="2586957" y="1797042"/>
            <a:ext cx="9309100" cy="3873500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11" name="CaixaDeTexto 4"/>
          <p:cNvSpPr txBox="1"/>
          <p:nvPr/>
        </p:nvSpPr>
        <p:spPr>
          <a:xfrm>
            <a:off x="2757886" y="2142849"/>
            <a:ext cx="9138171" cy="36840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90000"/>
              </a:lnSpc>
            </a:pPr>
            <a:r>
              <a:rPr lang="pt-BR" sz="4400" b="1" cap="all" dirty="0">
                <a:solidFill>
                  <a:schemeClr val="accent6"/>
                </a:solidFill>
                <a:latin typeface="Arial Narrow" panose="020B0606020202030204" pitchFamily="34" charset="0"/>
                <a:ea typeface="Tahoma" pitchFamily="34" charset="0"/>
                <a:cs typeface="Arial" pitchFamily="34" charset="0"/>
              </a:rPr>
              <a:t>UCB – MACHINE LEARNING</a:t>
            </a:r>
          </a:p>
          <a:p>
            <a:pPr>
              <a:lnSpc>
                <a:spcPct val="90000"/>
              </a:lnSpc>
            </a:pPr>
            <a:endParaRPr lang="pt-BR" sz="4400" cap="all" dirty="0">
              <a:solidFill>
                <a:schemeClr val="bg1"/>
              </a:solidFill>
              <a:latin typeface="Arial Narrow" panose="020B0606020202030204" pitchFamily="34" charset="0"/>
              <a:ea typeface="Tahoma" pitchFamily="34" charset="0"/>
              <a:cs typeface="Arial" pitchFamily="34" charset="0"/>
            </a:endParaRPr>
          </a:p>
          <a:p>
            <a:pPr>
              <a:lnSpc>
                <a:spcPct val="90000"/>
              </a:lnSpc>
            </a:pPr>
            <a:r>
              <a:rPr lang="pt-BR" sz="4400" cap="all" dirty="0">
                <a:solidFill>
                  <a:schemeClr val="bg1"/>
                </a:solidFill>
                <a:latin typeface="Arial Narrow" panose="020B0606020202030204" pitchFamily="34" charset="0"/>
                <a:ea typeface="Tahoma" pitchFamily="34" charset="0"/>
                <a:cs typeface="Arial" pitchFamily="34" charset="0"/>
              </a:rPr>
              <a:t>Renato Alexandre de Lima Lemos</a:t>
            </a:r>
          </a:p>
          <a:p>
            <a:pPr>
              <a:lnSpc>
                <a:spcPct val="90000"/>
              </a:lnSpc>
            </a:pPr>
            <a:r>
              <a:rPr lang="pt-BR" sz="4400" cap="all" dirty="0">
                <a:solidFill>
                  <a:schemeClr val="bg1"/>
                </a:solidFill>
                <a:latin typeface="Arial Narrow" panose="020B0606020202030204" pitchFamily="34" charset="0"/>
                <a:ea typeface="Tahoma" pitchFamily="34" charset="0"/>
                <a:cs typeface="Arial" pitchFamily="34" charset="0"/>
              </a:rPr>
              <a:t>RODRIGO Teixeira dos santos</a:t>
            </a:r>
          </a:p>
          <a:p>
            <a:pPr>
              <a:lnSpc>
                <a:spcPct val="90000"/>
              </a:lnSpc>
            </a:pPr>
            <a:endParaRPr lang="pt-BR" sz="1800" cap="all" dirty="0">
              <a:solidFill>
                <a:schemeClr val="bg1"/>
              </a:solidFill>
              <a:latin typeface="Arial Narrow" panose="020B0606020202030204" pitchFamily="34" charset="0"/>
              <a:ea typeface="Tahoma" pitchFamily="34" charset="0"/>
              <a:cs typeface="Arial" pitchFamily="34" charset="0"/>
            </a:endParaRPr>
          </a:p>
          <a:p>
            <a:pPr>
              <a:lnSpc>
                <a:spcPct val="90000"/>
              </a:lnSpc>
            </a:pPr>
            <a:endParaRPr lang="pt-BR" sz="1800" cap="all" dirty="0">
              <a:solidFill>
                <a:schemeClr val="bg1"/>
              </a:solidFill>
              <a:latin typeface="Arial Narrow" panose="020B0606020202030204" pitchFamily="34" charset="0"/>
              <a:ea typeface="Tahoma" pitchFamily="34" charset="0"/>
              <a:cs typeface="Arial" pitchFamily="34" charset="0"/>
            </a:endParaRPr>
          </a:p>
          <a:p>
            <a:pPr>
              <a:lnSpc>
                <a:spcPct val="90000"/>
              </a:lnSpc>
            </a:pPr>
            <a:r>
              <a:rPr lang="pt-BR" sz="1800" cap="all" dirty="0">
                <a:solidFill>
                  <a:schemeClr val="bg1"/>
                </a:solidFill>
                <a:latin typeface="Arial Narrow" panose="020B0606020202030204" pitchFamily="34" charset="0"/>
                <a:ea typeface="Tahoma" pitchFamily="34" charset="0"/>
                <a:cs typeface="Arial" pitchFamily="34" charset="0"/>
              </a:rPr>
              <a:t>Projeto:</a:t>
            </a:r>
          </a:p>
          <a:p>
            <a:pPr>
              <a:lnSpc>
                <a:spcPct val="90000"/>
              </a:lnSpc>
            </a:pPr>
            <a:r>
              <a:rPr lang="pt-BR" sz="1800" cap="all" dirty="0">
                <a:solidFill>
                  <a:schemeClr val="bg1"/>
                </a:solidFill>
                <a:latin typeface="Arial Narrow" panose="020B0606020202030204" pitchFamily="34" charset="0"/>
                <a:ea typeface="Tahoma" pitchFamily="34" charset="0"/>
                <a:cs typeface="Arial" pitchFamily="34" charset="0"/>
              </a:rPr>
              <a:t>UM MODELO DE PROPENSÃO À EVASÃO DE CLIENTES EM UMA INSTITUIÇÃO FINANCEIRA PÚBLICA</a:t>
            </a:r>
          </a:p>
          <a:p>
            <a:pPr>
              <a:lnSpc>
                <a:spcPct val="90000"/>
              </a:lnSpc>
            </a:pPr>
            <a:endParaRPr lang="pt-BR" sz="1800" cap="all" dirty="0">
              <a:solidFill>
                <a:schemeClr val="bg1"/>
              </a:solidFill>
              <a:latin typeface="Arial Narrow" panose="020B0606020202030204" pitchFamily="34" charset="0"/>
              <a:ea typeface="Tahoma" pitchFamily="34" charset="0"/>
              <a:cs typeface="Arial" pitchFamily="34" charset="0"/>
            </a:endParaRPr>
          </a:p>
        </p:txBody>
      </p:sp>
      <p:cxnSp>
        <p:nvCxnSpPr>
          <p:cNvPr id="12" name="Conector reto 11"/>
          <p:cNvCxnSpPr/>
          <p:nvPr/>
        </p:nvCxnSpPr>
        <p:spPr>
          <a:xfrm>
            <a:off x="2679700" y="2997200"/>
            <a:ext cx="0" cy="38608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6584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398 -3.7037E-6 L 0.00091 -3.7037E-6 " pathEditMode="relative" rAng="0" ptsTypes="AA">
                                      <p:cBhvr>
                                        <p:cTn id="22" dur="7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3" grpId="0" animBg="1"/>
      <p:bldP spid="11" grpId="0"/>
      <p:bldP spid="11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20" y="1689100"/>
            <a:ext cx="12212320" cy="4436027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295467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DF85F136-7809-7B49-9862-84500FD64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236199"/>
              </p:ext>
            </p:extLst>
          </p:nvPr>
        </p:nvGraphicFramePr>
        <p:xfrm>
          <a:off x="-20320" y="2467626"/>
          <a:ext cx="12212321" cy="28183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86698">
                  <a:extLst>
                    <a:ext uri="{9D8B030D-6E8A-4147-A177-3AD203B41FA5}">
                      <a16:colId xmlns:a16="http://schemas.microsoft.com/office/drawing/2014/main" val="1303132561"/>
                    </a:ext>
                  </a:extLst>
                </a:gridCol>
                <a:gridCol w="1340285">
                  <a:extLst>
                    <a:ext uri="{9D8B030D-6E8A-4147-A177-3AD203B41FA5}">
                      <a16:colId xmlns:a16="http://schemas.microsoft.com/office/drawing/2014/main" val="3863417169"/>
                    </a:ext>
                  </a:extLst>
                </a:gridCol>
                <a:gridCol w="8985338">
                  <a:extLst>
                    <a:ext uri="{9D8B030D-6E8A-4147-A177-3AD203B41FA5}">
                      <a16:colId xmlns:a16="http://schemas.microsoft.com/office/drawing/2014/main" val="3979977190"/>
                    </a:ext>
                  </a:extLst>
                </a:gridCol>
              </a:tblGrid>
              <a:tr h="313151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Campo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effectLst/>
                        </a:rPr>
                        <a:t>Tipo de Dados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Descrição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154471"/>
                  </a:ext>
                </a:extLst>
              </a:tr>
              <a:tr h="313151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Credito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Valor em </a:t>
                      </a:r>
                      <a:r>
                        <a:rPr lang="pt-BR" sz="1400" u="none" strike="noStrike" dirty="0" err="1">
                          <a:effectLst/>
                        </a:rPr>
                        <a:t>R</a:t>
                      </a:r>
                      <a:r>
                        <a:rPr lang="pt-BR" sz="1400" u="none" strike="noStrike" dirty="0">
                          <a:effectLst/>
                        </a:rPr>
                        <a:t>$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Volume de crédito comercial e habitacional ativo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2572496431"/>
                  </a:ext>
                </a:extLst>
              </a:tr>
              <a:tr h="313151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Credito_Anterior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Volume de crédito comercial e habitacional ativo - Posição: 6 meses antes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1937357472"/>
                  </a:ext>
                </a:extLst>
              </a:tr>
              <a:tr h="313151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Credito_DIF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Volume de crédito comercial e habitacional ativo - Variação absoluta entre 6 meses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2943245987"/>
                  </a:ext>
                </a:extLst>
              </a:tr>
              <a:tr h="313151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Credito_PERC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Porcentagem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Volume de crédito comercial e habitacional ativo - Variação percentual entre 6 meses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2667986561"/>
                  </a:ext>
                </a:extLst>
              </a:tr>
              <a:tr h="313151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Rentabilidade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Rentabilidade (retorno financeiro) do cliente, acumulada 12 meses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510362276"/>
                  </a:ext>
                </a:extLst>
              </a:tr>
              <a:tr h="313151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Rentabilidade_Anterior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Rentabilidade (retorno financeiro) do cliente, acumulada 12 meses - Posição: 6 meses antes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4020559053"/>
                  </a:ext>
                </a:extLst>
              </a:tr>
              <a:tr h="313151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Rentabilidade_DIF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Rentabilidade (retorno financeiro) do cliente, acumulada 12 meses - Variação absoluta entre 6 meses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95101368"/>
                  </a:ext>
                </a:extLst>
              </a:tr>
              <a:tr h="313151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Rentabilidade_PERC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Porcentagem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Rentabilidade (retorno financeiro) do cliente, acumulada 12 meses - Variação percentual entre 6 meses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1532939590"/>
                  </a:ext>
                </a:extLst>
              </a:tr>
            </a:tbl>
          </a:graphicData>
        </a:graphic>
      </p:graphicFrame>
      <p:sp>
        <p:nvSpPr>
          <p:cNvPr id="8" name="Shape 626">
            <a:extLst>
              <a:ext uri="{FF2B5EF4-FFF2-40B4-BE49-F238E27FC236}">
                <a16:creationId xmlns:a16="http://schemas.microsoft.com/office/drawing/2014/main" id="{DB71F3C9-979C-6A42-B376-BEA519D528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5053" y="491343"/>
            <a:ext cx="10421123" cy="789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Preparação dos dados: Atributos selecionados</a:t>
            </a:r>
          </a:p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159409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20" y="1689100"/>
            <a:ext cx="12212320" cy="4937168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295467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hape 626">
            <a:extLst>
              <a:ext uri="{FF2B5EF4-FFF2-40B4-BE49-F238E27FC236}">
                <a16:creationId xmlns:a16="http://schemas.microsoft.com/office/drawing/2014/main" id="{DB71F3C9-979C-6A42-B376-BEA519D528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5575" y="498556"/>
            <a:ext cx="7340151" cy="789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Exploração dos dados: </a:t>
            </a:r>
            <a:r>
              <a:rPr lang="pt-BR" sz="2400" b="1" kern="0" spc="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stargazer</a:t>
            </a:r>
            <a:endParaRPr lang="pt-BR" sz="2400" b="1" kern="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:</a:t>
            </a:r>
          </a:p>
        </p:txBody>
      </p:sp>
      <p:pic>
        <p:nvPicPr>
          <p:cNvPr id="4" name="Imagem 3" descr="Texto preto sobre fundo branco&#10;&#10;Descrição gerada automaticamente">
            <a:extLst>
              <a:ext uri="{FF2B5EF4-FFF2-40B4-BE49-F238E27FC236}">
                <a16:creationId xmlns:a16="http://schemas.microsoft.com/office/drawing/2014/main" id="{C67CF1EA-E4F4-C741-9A12-589CC7CEC7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690" y="1685364"/>
            <a:ext cx="5720003" cy="494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833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19" y="1746441"/>
            <a:ext cx="12212320" cy="4755959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2"/>
          <p:cNvSpPr txBox="1"/>
          <p:nvPr/>
        </p:nvSpPr>
        <p:spPr>
          <a:xfrm>
            <a:off x="7160856" y="1746441"/>
            <a:ext cx="4692009" cy="400109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Dados binários → {0, 1} – fatores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Dados inteiros → {-1, 0, 1}  - fatores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Missing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values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→ substituição por registros completos;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Amostra balanceada → 50 mil clientes que evadiram e 50 mil clientes que continuaram;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295467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36576" y="542867"/>
            <a:ext cx="5179303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Preparação dos dados:</a:t>
            </a:r>
          </a:p>
        </p:txBody>
      </p:sp>
      <p:pic>
        <p:nvPicPr>
          <p:cNvPr id="3" name="Imagem 2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DA6B6070-B4D8-144B-835B-0ABFADAE06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195" y="1746441"/>
            <a:ext cx="7091543" cy="4755959"/>
          </a:xfrm>
          <a:prstGeom prst="rect">
            <a:avLst/>
          </a:prstGeom>
        </p:spPr>
      </p:pic>
      <p:pic>
        <p:nvPicPr>
          <p:cNvPr id="5" name="Imagem 4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54631D32-78A1-2541-A454-48A8F15322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819" y="2792262"/>
            <a:ext cx="3693873" cy="1337699"/>
          </a:xfrm>
          <a:prstGeom prst="rect">
            <a:avLst/>
          </a:prstGeom>
        </p:spPr>
      </p:pic>
      <p:pic>
        <p:nvPicPr>
          <p:cNvPr id="8" name="Imagem 7" descr="Uma imagem contendo faca&#10;&#10;Descrição gerada automaticamente">
            <a:extLst>
              <a:ext uri="{FF2B5EF4-FFF2-40B4-BE49-F238E27FC236}">
                <a16:creationId xmlns:a16="http://schemas.microsoft.com/office/drawing/2014/main" id="{F17AFD8B-AFE9-754B-8AF7-A58F9C0DD9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4871" y="5797332"/>
            <a:ext cx="3779474" cy="62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63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20" y="1865376"/>
            <a:ext cx="12212320" cy="4001095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2"/>
          <p:cNvSpPr txBox="1"/>
          <p:nvPr/>
        </p:nvSpPr>
        <p:spPr>
          <a:xfrm>
            <a:off x="7994998" y="3429000"/>
            <a:ext cx="4080094" cy="123110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Variáveis “</a:t>
            </a: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Pediu_Portabilidade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” e “</a:t>
            </a: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Abriu_Reclamação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” apresentaram valores únicos na amostra obtida e portanto serão excluídas;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295467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36576" y="542867"/>
            <a:ext cx="5179303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Preparação dos dados:</a:t>
            </a:r>
          </a:p>
        </p:txBody>
      </p:sp>
      <p:pic>
        <p:nvPicPr>
          <p:cNvPr id="4" name="Imagem 3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6985A264-E46F-204A-9C0F-A49B5F7C46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699" y="1865376"/>
            <a:ext cx="7845284" cy="400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78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19" y="1865376"/>
            <a:ext cx="12212320" cy="453542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960275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0" y="542867"/>
            <a:ext cx="10626307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Exploração dos dados: atributo movimentações</a:t>
            </a:r>
          </a:p>
        </p:txBody>
      </p:sp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1891320B-F9E2-9D4B-BCF1-A80EC6F86C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628" y="2010490"/>
            <a:ext cx="6601903" cy="4245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02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19" y="1865376"/>
            <a:ext cx="12212320" cy="453542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960275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0" y="542867"/>
            <a:ext cx="10626307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Exploração dos dados: atributo movimentações</a:t>
            </a:r>
          </a:p>
        </p:txBody>
      </p:sp>
      <p:pic>
        <p:nvPicPr>
          <p:cNvPr id="3" name="Imagem 2" descr="Texto preto sobre fundo branco&#10;&#10;Descrição gerada automaticamente">
            <a:extLst>
              <a:ext uri="{FF2B5EF4-FFF2-40B4-BE49-F238E27FC236}">
                <a16:creationId xmlns:a16="http://schemas.microsoft.com/office/drawing/2014/main" id="{D6E58142-7E43-C847-BF1A-4CB5CF935F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732" y="1976414"/>
            <a:ext cx="6770309" cy="433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02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19" y="1865376"/>
            <a:ext cx="12212320" cy="453542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960275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0" y="542867"/>
            <a:ext cx="10626307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Exploração dos dados: atributo movimentações</a:t>
            </a:r>
          </a:p>
        </p:txBody>
      </p:sp>
      <p:pic>
        <p:nvPicPr>
          <p:cNvPr id="4" name="Imagem 3" descr="Uma imagem contendo texto, screenshot&#10;&#10;Descrição gerada automaticamente">
            <a:extLst>
              <a:ext uri="{FF2B5EF4-FFF2-40B4-BE49-F238E27FC236}">
                <a16:creationId xmlns:a16="http://schemas.microsoft.com/office/drawing/2014/main" id="{5135E076-0931-E445-8D3F-CED3811880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624" y="1865376"/>
            <a:ext cx="6919857" cy="453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9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19" y="1865376"/>
            <a:ext cx="12212320" cy="453542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960275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155575" y="542867"/>
            <a:ext cx="8798884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Exploração dos dados: atributo crédito</a:t>
            </a:r>
          </a:p>
        </p:txBody>
      </p:sp>
      <p:pic>
        <p:nvPicPr>
          <p:cNvPr id="3" name="Imagem 2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73BAAFD-0B56-5249-8A4E-9940E5E536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151" y="1865375"/>
            <a:ext cx="6998908" cy="453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5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19" y="1865376"/>
            <a:ext cx="12212320" cy="453542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960275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155575" y="542867"/>
            <a:ext cx="10350590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Exploração dos dados: atributo produtos PERC</a:t>
            </a:r>
          </a:p>
        </p:txBody>
      </p:sp>
      <p:pic>
        <p:nvPicPr>
          <p:cNvPr id="4" name="Imagem 3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8FD29045-0460-7C40-96F5-C4AD5F0395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422" y="1865376"/>
            <a:ext cx="7180227" cy="453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326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19" y="1865376"/>
            <a:ext cx="12212320" cy="453542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2049774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60954" y="526380"/>
            <a:ext cx="12049774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Exploração dos dados: atributo produtos qualificados</a:t>
            </a:r>
          </a:p>
        </p:txBody>
      </p:sp>
      <p:pic>
        <p:nvPicPr>
          <p:cNvPr id="3" name="Imagem 2" descr="Uma imagem contendo texto, screenshot&#10;&#10;Descrição gerada automaticamente">
            <a:extLst>
              <a:ext uri="{FF2B5EF4-FFF2-40B4-BE49-F238E27FC236}">
                <a16:creationId xmlns:a16="http://schemas.microsoft.com/office/drawing/2014/main" id="{D7F31506-2E52-BD42-9BC9-5E73F1E45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332" y="1865376"/>
            <a:ext cx="6929336" cy="452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25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19" y="1916483"/>
            <a:ext cx="12212320" cy="4116352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11" name="Retângulo 10"/>
          <p:cNvSpPr/>
          <p:nvPr/>
        </p:nvSpPr>
        <p:spPr>
          <a:xfrm>
            <a:off x="0" y="392768"/>
            <a:ext cx="9011798" cy="75799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hape 626"/>
          <p:cNvSpPr>
            <a:spLocks noChangeArrowheads="1"/>
          </p:cNvSpPr>
          <p:nvPr/>
        </p:nvSpPr>
        <p:spPr bwMode="auto">
          <a:xfrm>
            <a:off x="155575" y="520370"/>
            <a:ext cx="2205732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Contexto:</a:t>
            </a:r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2"/>
          <p:cNvSpPr txBox="1"/>
          <p:nvPr/>
        </p:nvSpPr>
        <p:spPr>
          <a:xfrm>
            <a:off x="4353808" y="1974111"/>
            <a:ext cx="7445709" cy="400109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Clientes têm se tornado cada vez mais exigentes e cada vez menos fiéis às empresas com as quais transacionam atualmente;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Risco cada vez mais elevado à continuidade do domínio de longa data imposto pelos grandes bancos tradicionais, principalmente para aqueles que não souberem lidar com a “revolução </a:t>
            </a: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fintech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” (GOMBER ET AL., 2018)</a:t>
            </a:r>
            <a:r>
              <a:rPr lang="pt-BR" sz="2000" dirty="0"/>
              <a:t> 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Caminho é investir em CRM a fim de evitar a evasão de clientes para os concorrentes (VALMOHAMMADI e BELAPDAS, 2014);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Um alto poder de retenção evita desperdício de dinheiro, uma vez que a aquisição de novos clientes pode custar cinco vezes mais do que satisfazer e reter os clientes existentes (SHARMA, PANIGRAHI, KUMAR, 2013);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63583C0-4E7C-3348-A7C0-A74015ECB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916481"/>
            <a:ext cx="4143976" cy="411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840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2810436"/>
            <a:ext cx="12212320" cy="307220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11" name="Retângulo 10"/>
          <p:cNvSpPr/>
          <p:nvPr/>
        </p:nvSpPr>
        <p:spPr>
          <a:xfrm>
            <a:off x="0" y="392768"/>
            <a:ext cx="9011798" cy="75799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hape 626"/>
          <p:cNvSpPr>
            <a:spLocks noChangeArrowheads="1"/>
          </p:cNvSpPr>
          <p:nvPr/>
        </p:nvSpPr>
        <p:spPr bwMode="auto">
          <a:xfrm>
            <a:off x="155575" y="569547"/>
            <a:ext cx="3799118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Próximos passos:</a:t>
            </a:r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2"/>
          <p:cNvSpPr txBox="1"/>
          <p:nvPr/>
        </p:nvSpPr>
        <p:spPr>
          <a:xfrm>
            <a:off x="5017008" y="3453284"/>
            <a:ext cx="6918959" cy="229857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Explorar modelos estatísticos que permitam avaliar quais atributos contribuem com a predição de modo a atuar na redução da dimensionalidade;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Experimentar modelos estatísticos de modo a eleger aquele que produz maior acurácia;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28" y="2810436"/>
            <a:ext cx="4605125" cy="307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76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2810436"/>
            <a:ext cx="12212320" cy="307220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11" name="Retângulo 10"/>
          <p:cNvSpPr/>
          <p:nvPr/>
        </p:nvSpPr>
        <p:spPr>
          <a:xfrm>
            <a:off x="0" y="392768"/>
            <a:ext cx="9011798" cy="75799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hape 626"/>
          <p:cNvSpPr>
            <a:spLocks noChangeArrowheads="1"/>
          </p:cNvSpPr>
          <p:nvPr/>
        </p:nvSpPr>
        <p:spPr bwMode="auto">
          <a:xfrm>
            <a:off x="155575" y="569547"/>
            <a:ext cx="2987997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REFERÊNCIAS:</a:t>
            </a:r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2"/>
          <p:cNvSpPr txBox="1"/>
          <p:nvPr/>
        </p:nvSpPr>
        <p:spPr>
          <a:xfrm>
            <a:off x="3143572" y="2960449"/>
            <a:ext cx="8856362" cy="37351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GOMBER, Peter et al. On the fintech revolution: interpreting the forces of innovation, disruption, and transformation in financial services. Journal of Management Information Systems, v. 35, n. 1, p. 220-265, 2018.</a:t>
            </a: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SHARMA,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Anuj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; PANIGRAHI,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Dr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; KUMAR,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Prabin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. A neural network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based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approach for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predicting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customer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churn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in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cellular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network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services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2013.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VALMOHAMMADI,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Changiz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; BELADPAS, Mohammad.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Customer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relationship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management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and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service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quality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, a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survey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within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the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banking sector. Industrial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and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Commercial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Training, v. 46, </a:t>
            </a:r>
            <a:r>
              <a:rPr lang="pt-BR" sz="1867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n</a:t>
            </a:r>
            <a:r>
              <a:rPr lang="pt-BR" sz="1867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. 2, p. 77-83, 2014.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9236E1EE-A1C4-B343-9BD3-F3915E1F14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22712"/>
            <a:ext cx="2688884" cy="304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17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8218" y="0"/>
            <a:ext cx="12192000" cy="6858000"/>
          </a:xfrm>
          <a:prstGeom prst="rect">
            <a:avLst/>
          </a:prstGeom>
          <a:solidFill>
            <a:srgbClr val="262626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10" name="Retângulo 9"/>
          <p:cNvSpPr/>
          <p:nvPr/>
        </p:nvSpPr>
        <p:spPr>
          <a:xfrm>
            <a:off x="-10160" y="2438400"/>
            <a:ext cx="12212320" cy="2296160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6" name="CaixaDeTexto 4"/>
          <p:cNvSpPr txBox="1"/>
          <p:nvPr/>
        </p:nvSpPr>
        <p:spPr>
          <a:xfrm>
            <a:off x="2419350" y="3305555"/>
            <a:ext cx="6743700" cy="6647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pt-BR" sz="4800" b="1" cap="all" dirty="0">
                <a:solidFill>
                  <a:schemeClr val="bg1"/>
                </a:solidFill>
                <a:latin typeface="Arial Narrow" panose="020B0606020202030204" pitchFamily="34" charset="0"/>
                <a:ea typeface="Tahoma" pitchFamily="34" charset="0"/>
                <a:cs typeface="Arial" pitchFamily="34" charset="0"/>
              </a:rPr>
              <a:t>Obrigado</a:t>
            </a:r>
          </a:p>
        </p:txBody>
      </p:sp>
      <p:cxnSp>
        <p:nvCxnSpPr>
          <p:cNvPr id="7" name="Conector reto 6"/>
          <p:cNvCxnSpPr/>
          <p:nvPr/>
        </p:nvCxnSpPr>
        <p:spPr>
          <a:xfrm flipH="1">
            <a:off x="3879852" y="4486057"/>
            <a:ext cx="461009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91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19" y="2810436"/>
            <a:ext cx="12212320" cy="307220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11" name="Retângulo 10"/>
          <p:cNvSpPr/>
          <p:nvPr/>
        </p:nvSpPr>
        <p:spPr>
          <a:xfrm>
            <a:off x="0" y="392768"/>
            <a:ext cx="9011798" cy="75799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hape 626"/>
          <p:cNvSpPr>
            <a:spLocks noChangeArrowheads="1"/>
          </p:cNvSpPr>
          <p:nvPr/>
        </p:nvSpPr>
        <p:spPr bwMode="auto">
          <a:xfrm>
            <a:off x="75156" y="506367"/>
            <a:ext cx="2106346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Objetivo:</a:t>
            </a:r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2"/>
          <p:cNvSpPr txBox="1"/>
          <p:nvPr/>
        </p:nvSpPr>
        <p:spPr>
          <a:xfrm>
            <a:off x="4856203" y="2810436"/>
            <a:ext cx="7269271" cy="336508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Estudar o comportamento de uma amostra de 100.000 clientes de uma instituição financeira pública brasileira, com o objetivo de gerar um  modelo preditivo de evasão de clientes (</a:t>
            </a: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churn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) por meio do uso de técnicas de </a:t>
            </a: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machine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learning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Identificar quais dos atributos disponíveis possuem maior influência na predição da evasão;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Comparar modelos estatísticos com o objetivo de identificar aquele que garante maior acurácia;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2D81D9B-D6AC-4849-B857-48A135C37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319" y="2791306"/>
            <a:ext cx="4809995" cy="311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28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20" y="2810436"/>
            <a:ext cx="12212320" cy="3072204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11" name="Retângulo 10"/>
          <p:cNvSpPr/>
          <p:nvPr/>
        </p:nvSpPr>
        <p:spPr>
          <a:xfrm>
            <a:off x="0" y="392768"/>
            <a:ext cx="9011798" cy="757994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Shape 626"/>
          <p:cNvSpPr>
            <a:spLocks noChangeArrowheads="1"/>
          </p:cNvSpPr>
          <p:nvPr/>
        </p:nvSpPr>
        <p:spPr bwMode="auto">
          <a:xfrm>
            <a:off x="155575" y="485705"/>
            <a:ext cx="6867265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Procedimentos metodológicos:</a:t>
            </a:r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2"/>
          <p:cNvSpPr txBox="1"/>
          <p:nvPr/>
        </p:nvSpPr>
        <p:spPr>
          <a:xfrm>
            <a:off x="3122355" y="3147915"/>
            <a:ext cx="5277559" cy="301640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CRISP-DM e </a:t>
            </a: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R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Aplicação de técnicas de seleção de atributos para redução da dimensionalidade;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Execução de pelo menos 3 modelos preditivos para avaliação dos resultados.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43085F3-C654-DC4C-AFE7-697D4F4A4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319" y="2785353"/>
            <a:ext cx="3060082" cy="3097287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3250EE8-1C3A-504A-95B0-3BD4D2629CE1}"/>
              </a:ext>
            </a:extLst>
          </p:cNvPr>
          <p:cNvSpPr/>
          <p:nvPr/>
        </p:nvSpPr>
        <p:spPr>
          <a:xfrm>
            <a:off x="8522228" y="2810436"/>
            <a:ext cx="3669772" cy="30722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71BA6CF-7E9C-9B41-8ED1-3BE43F56FF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04820" y="3007343"/>
            <a:ext cx="3423620" cy="265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445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9922" y="1954876"/>
            <a:ext cx="12201922" cy="3581628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295467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0" name="Agrupar 99">
            <a:extLst>
              <a:ext uri="{FF2B5EF4-FFF2-40B4-BE49-F238E27FC236}">
                <a16:creationId xmlns:a16="http://schemas.microsoft.com/office/drawing/2014/main" id="{DABAC6A4-FF9B-F74D-B531-503254A6BE4C}"/>
              </a:ext>
            </a:extLst>
          </p:cNvPr>
          <p:cNvGrpSpPr/>
          <p:nvPr/>
        </p:nvGrpSpPr>
        <p:grpSpPr>
          <a:xfrm>
            <a:off x="942211" y="2569858"/>
            <a:ext cx="10827605" cy="2437017"/>
            <a:chOff x="942211" y="2569858"/>
            <a:chExt cx="10827605" cy="2437017"/>
          </a:xfrm>
        </p:grpSpPr>
        <p:grpSp>
          <p:nvGrpSpPr>
            <p:cNvPr id="33" name="Agrupar 32">
              <a:extLst>
                <a:ext uri="{FF2B5EF4-FFF2-40B4-BE49-F238E27FC236}">
                  <a16:creationId xmlns:a16="http://schemas.microsoft.com/office/drawing/2014/main" id="{CD601A38-FBBB-474C-845E-81C303F5A398}"/>
                </a:ext>
              </a:extLst>
            </p:cNvPr>
            <p:cNvGrpSpPr/>
            <p:nvPr/>
          </p:nvGrpSpPr>
          <p:grpSpPr>
            <a:xfrm>
              <a:off x="6419604" y="2578142"/>
              <a:ext cx="972313" cy="671597"/>
              <a:chOff x="3870543" y="2968671"/>
              <a:chExt cx="972313" cy="671597"/>
            </a:xfrm>
          </p:grpSpPr>
          <p:sp>
            <p:nvSpPr>
              <p:cNvPr id="34" name="Cubo 33">
                <a:extLst>
                  <a:ext uri="{FF2B5EF4-FFF2-40B4-BE49-F238E27FC236}">
                    <a16:creationId xmlns:a16="http://schemas.microsoft.com/office/drawing/2014/main" id="{62C897F3-49B5-0F46-9E7A-DC889D6805C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5" name="Retângulo 34">
                <a:extLst>
                  <a:ext uri="{FF2B5EF4-FFF2-40B4-BE49-F238E27FC236}">
                    <a16:creationId xmlns:a16="http://schemas.microsoft.com/office/drawing/2014/main" id="{894CB53F-C99A-6C4C-9DE2-0BD5F9DDD17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6" name="CaixaDeTexto 35">
                <a:extLst>
                  <a:ext uri="{FF2B5EF4-FFF2-40B4-BE49-F238E27FC236}">
                    <a16:creationId xmlns:a16="http://schemas.microsoft.com/office/drawing/2014/main" id="{09F6633F-400F-FC46-A21A-966EB7433FF3}"/>
                  </a:ext>
                </a:extLst>
              </p:cNvPr>
              <p:cNvSpPr txBox="1"/>
              <p:nvPr/>
            </p:nvSpPr>
            <p:spPr>
              <a:xfrm>
                <a:off x="3936106" y="3149615"/>
                <a:ext cx="9018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 dirty="0" err="1">
                    <a:solidFill>
                      <a:schemeClr val="bg1"/>
                    </a:solidFill>
                  </a:rPr>
                  <a:t>fev</a:t>
                </a:r>
                <a:r>
                  <a:rPr lang="pt-BR" sz="1400" dirty="0">
                    <a:solidFill>
                      <a:schemeClr val="bg1"/>
                    </a:solidFill>
                  </a:rPr>
                  <a:t>/19</a:t>
                </a:r>
              </a:p>
            </p:txBody>
          </p:sp>
        </p:grpSp>
        <p:grpSp>
          <p:nvGrpSpPr>
            <p:cNvPr id="37" name="Agrupar 36">
              <a:extLst>
                <a:ext uri="{FF2B5EF4-FFF2-40B4-BE49-F238E27FC236}">
                  <a16:creationId xmlns:a16="http://schemas.microsoft.com/office/drawing/2014/main" id="{C50BE43B-7747-9141-8F0B-ACD091BD954C}"/>
                </a:ext>
              </a:extLst>
            </p:cNvPr>
            <p:cNvGrpSpPr/>
            <p:nvPr/>
          </p:nvGrpSpPr>
          <p:grpSpPr>
            <a:xfrm>
              <a:off x="7300839" y="2578142"/>
              <a:ext cx="972313" cy="671597"/>
              <a:chOff x="3870543" y="2968671"/>
              <a:chExt cx="972313" cy="671597"/>
            </a:xfrm>
          </p:grpSpPr>
          <p:sp>
            <p:nvSpPr>
              <p:cNvPr id="38" name="Cubo 37">
                <a:extLst>
                  <a:ext uri="{FF2B5EF4-FFF2-40B4-BE49-F238E27FC236}">
                    <a16:creationId xmlns:a16="http://schemas.microsoft.com/office/drawing/2014/main" id="{0BEAC71E-4D7E-9648-AA2B-46592D4E3CF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9" name="Retângulo 38">
                <a:extLst>
                  <a:ext uri="{FF2B5EF4-FFF2-40B4-BE49-F238E27FC236}">
                    <a16:creationId xmlns:a16="http://schemas.microsoft.com/office/drawing/2014/main" id="{E3826057-897B-B74E-AA5C-D7AB57CB2C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0" name="CaixaDeTexto 39">
                <a:extLst>
                  <a:ext uri="{FF2B5EF4-FFF2-40B4-BE49-F238E27FC236}">
                    <a16:creationId xmlns:a16="http://schemas.microsoft.com/office/drawing/2014/main" id="{4B87EA84-A5B0-CD4D-B4F8-627D6D833154}"/>
                  </a:ext>
                </a:extLst>
              </p:cNvPr>
              <p:cNvSpPr txBox="1"/>
              <p:nvPr/>
            </p:nvSpPr>
            <p:spPr>
              <a:xfrm>
                <a:off x="3896010" y="3152247"/>
                <a:ext cx="9018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 dirty="0">
                    <a:solidFill>
                      <a:schemeClr val="bg1"/>
                    </a:solidFill>
                  </a:rPr>
                  <a:t>mar/19</a:t>
                </a:r>
              </a:p>
            </p:txBody>
          </p:sp>
        </p:grpSp>
        <p:grpSp>
          <p:nvGrpSpPr>
            <p:cNvPr id="41" name="Agrupar 40">
              <a:extLst>
                <a:ext uri="{FF2B5EF4-FFF2-40B4-BE49-F238E27FC236}">
                  <a16:creationId xmlns:a16="http://schemas.microsoft.com/office/drawing/2014/main" id="{F2C9A4FD-D643-8A4E-9143-9ED79809733B}"/>
                </a:ext>
              </a:extLst>
            </p:cNvPr>
            <p:cNvGrpSpPr/>
            <p:nvPr/>
          </p:nvGrpSpPr>
          <p:grpSpPr>
            <a:xfrm>
              <a:off x="8165014" y="2574664"/>
              <a:ext cx="979796" cy="671597"/>
              <a:chOff x="3870543" y="2968671"/>
              <a:chExt cx="979796" cy="671597"/>
            </a:xfrm>
          </p:grpSpPr>
          <p:sp>
            <p:nvSpPr>
              <p:cNvPr id="42" name="Cubo 41">
                <a:extLst>
                  <a:ext uri="{FF2B5EF4-FFF2-40B4-BE49-F238E27FC236}">
                    <a16:creationId xmlns:a16="http://schemas.microsoft.com/office/drawing/2014/main" id="{9E14B9EC-FBBB-3243-8D66-01BDBC8CF21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3" name="Retângulo 42">
                <a:extLst>
                  <a:ext uri="{FF2B5EF4-FFF2-40B4-BE49-F238E27FC236}">
                    <a16:creationId xmlns:a16="http://schemas.microsoft.com/office/drawing/2014/main" id="{65CCA9D7-ABE4-644B-B7A8-762C3E34A1D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4" name="CaixaDeTexto 43">
                <a:extLst>
                  <a:ext uri="{FF2B5EF4-FFF2-40B4-BE49-F238E27FC236}">
                    <a16:creationId xmlns:a16="http://schemas.microsoft.com/office/drawing/2014/main" id="{77EE08A6-B8E3-1241-AC09-9509FF547F95}"/>
                  </a:ext>
                </a:extLst>
              </p:cNvPr>
              <p:cNvSpPr txBox="1"/>
              <p:nvPr/>
            </p:nvSpPr>
            <p:spPr>
              <a:xfrm>
                <a:off x="3948465" y="3152728"/>
                <a:ext cx="9018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 dirty="0" err="1">
                    <a:solidFill>
                      <a:schemeClr val="bg1"/>
                    </a:solidFill>
                  </a:rPr>
                  <a:t>abr</a:t>
                </a:r>
                <a:r>
                  <a:rPr lang="pt-BR" sz="1400" dirty="0">
                    <a:solidFill>
                      <a:schemeClr val="bg1"/>
                    </a:solidFill>
                  </a:rPr>
                  <a:t>/19</a:t>
                </a:r>
              </a:p>
            </p:txBody>
          </p:sp>
        </p:grpSp>
        <p:grpSp>
          <p:nvGrpSpPr>
            <p:cNvPr id="45" name="Agrupar 44">
              <a:extLst>
                <a:ext uri="{FF2B5EF4-FFF2-40B4-BE49-F238E27FC236}">
                  <a16:creationId xmlns:a16="http://schemas.microsoft.com/office/drawing/2014/main" id="{9BC6DFF5-C0F8-1D44-84C4-6679D6BBCEE5}"/>
                </a:ext>
              </a:extLst>
            </p:cNvPr>
            <p:cNvGrpSpPr/>
            <p:nvPr/>
          </p:nvGrpSpPr>
          <p:grpSpPr>
            <a:xfrm>
              <a:off x="9035874" y="2571186"/>
              <a:ext cx="972313" cy="671597"/>
              <a:chOff x="3870543" y="2968671"/>
              <a:chExt cx="972313" cy="671597"/>
            </a:xfrm>
          </p:grpSpPr>
          <p:sp>
            <p:nvSpPr>
              <p:cNvPr id="46" name="Cubo 45">
                <a:extLst>
                  <a:ext uri="{FF2B5EF4-FFF2-40B4-BE49-F238E27FC236}">
                    <a16:creationId xmlns:a16="http://schemas.microsoft.com/office/drawing/2014/main" id="{54BE4522-0F9A-E348-A043-2E309F54C5E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7" name="Retângulo 46">
                <a:extLst>
                  <a:ext uri="{FF2B5EF4-FFF2-40B4-BE49-F238E27FC236}">
                    <a16:creationId xmlns:a16="http://schemas.microsoft.com/office/drawing/2014/main" id="{1AB558F0-F6BC-3747-978C-4A8793061B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8" name="CaixaDeTexto 47">
                <a:extLst>
                  <a:ext uri="{FF2B5EF4-FFF2-40B4-BE49-F238E27FC236}">
                    <a16:creationId xmlns:a16="http://schemas.microsoft.com/office/drawing/2014/main" id="{2C19786F-5FCE-D04B-AD21-EC25A7074B99}"/>
                  </a:ext>
                </a:extLst>
              </p:cNvPr>
              <p:cNvSpPr txBox="1"/>
              <p:nvPr/>
            </p:nvSpPr>
            <p:spPr>
              <a:xfrm>
                <a:off x="3922906" y="3137568"/>
                <a:ext cx="9018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 dirty="0" err="1">
                    <a:solidFill>
                      <a:schemeClr val="bg1"/>
                    </a:solidFill>
                  </a:rPr>
                  <a:t>mai</a:t>
                </a:r>
                <a:r>
                  <a:rPr lang="pt-BR" sz="1400" dirty="0">
                    <a:solidFill>
                      <a:schemeClr val="bg1"/>
                    </a:solidFill>
                  </a:rPr>
                  <a:t>/19</a:t>
                </a:r>
              </a:p>
            </p:txBody>
          </p:sp>
        </p:grpSp>
        <p:grpSp>
          <p:nvGrpSpPr>
            <p:cNvPr id="49" name="Agrupar 48">
              <a:extLst>
                <a:ext uri="{FF2B5EF4-FFF2-40B4-BE49-F238E27FC236}">
                  <a16:creationId xmlns:a16="http://schemas.microsoft.com/office/drawing/2014/main" id="{33366D05-EA29-EB41-90A9-8BEE40DD3527}"/>
                </a:ext>
              </a:extLst>
            </p:cNvPr>
            <p:cNvGrpSpPr/>
            <p:nvPr/>
          </p:nvGrpSpPr>
          <p:grpSpPr>
            <a:xfrm>
              <a:off x="9908154" y="2572514"/>
              <a:ext cx="972313" cy="671597"/>
              <a:chOff x="3870543" y="2968671"/>
              <a:chExt cx="972313" cy="671597"/>
            </a:xfrm>
          </p:grpSpPr>
          <p:sp>
            <p:nvSpPr>
              <p:cNvPr id="50" name="Cubo 49">
                <a:extLst>
                  <a:ext uri="{FF2B5EF4-FFF2-40B4-BE49-F238E27FC236}">
                    <a16:creationId xmlns:a16="http://schemas.microsoft.com/office/drawing/2014/main" id="{857751C9-19FF-E14C-BC08-B29BE4A7AD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1" name="Retângulo 50">
                <a:extLst>
                  <a:ext uri="{FF2B5EF4-FFF2-40B4-BE49-F238E27FC236}">
                    <a16:creationId xmlns:a16="http://schemas.microsoft.com/office/drawing/2014/main" id="{6685019F-FE8E-B348-8389-B0B1D0B1D95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2" name="CaixaDeTexto 51">
                <a:extLst>
                  <a:ext uri="{FF2B5EF4-FFF2-40B4-BE49-F238E27FC236}">
                    <a16:creationId xmlns:a16="http://schemas.microsoft.com/office/drawing/2014/main" id="{38CDF81C-ECC3-2243-A8A3-016113B158AC}"/>
                  </a:ext>
                </a:extLst>
              </p:cNvPr>
              <p:cNvSpPr txBox="1"/>
              <p:nvPr/>
            </p:nvSpPr>
            <p:spPr>
              <a:xfrm>
                <a:off x="3939224" y="3136240"/>
                <a:ext cx="9018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 dirty="0" err="1">
                    <a:solidFill>
                      <a:schemeClr val="bg1"/>
                    </a:solidFill>
                  </a:rPr>
                  <a:t>Jun</a:t>
                </a:r>
                <a:r>
                  <a:rPr lang="pt-BR" sz="1400" dirty="0">
                    <a:solidFill>
                      <a:schemeClr val="bg1"/>
                    </a:solidFill>
                  </a:rPr>
                  <a:t>/19</a:t>
                </a:r>
              </a:p>
            </p:txBody>
          </p:sp>
        </p:grpSp>
        <p:grpSp>
          <p:nvGrpSpPr>
            <p:cNvPr id="53" name="Agrupar 52">
              <a:extLst>
                <a:ext uri="{FF2B5EF4-FFF2-40B4-BE49-F238E27FC236}">
                  <a16:creationId xmlns:a16="http://schemas.microsoft.com/office/drawing/2014/main" id="{95888862-D1E2-0A4A-BAF8-599BC9EEF00A}"/>
                </a:ext>
              </a:extLst>
            </p:cNvPr>
            <p:cNvGrpSpPr/>
            <p:nvPr/>
          </p:nvGrpSpPr>
          <p:grpSpPr>
            <a:xfrm>
              <a:off x="10788592" y="2572514"/>
              <a:ext cx="981224" cy="671597"/>
              <a:chOff x="3870543" y="2968671"/>
              <a:chExt cx="981224" cy="671597"/>
            </a:xfrm>
          </p:grpSpPr>
          <p:sp>
            <p:nvSpPr>
              <p:cNvPr id="54" name="Cubo 53">
                <a:extLst>
                  <a:ext uri="{FF2B5EF4-FFF2-40B4-BE49-F238E27FC236}">
                    <a16:creationId xmlns:a16="http://schemas.microsoft.com/office/drawing/2014/main" id="{EAEF55EF-5DC9-A946-83D9-8D610410164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5" name="Retângulo 54">
                <a:extLst>
                  <a:ext uri="{FF2B5EF4-FFF2-40B4-BE49-F238E27FC236}">
                    <a16:creationId xmlns:a16="http://schemas.microsoft.com/office/drawing/2014/main" id="{A32390E0-7F95-514D-A871-ACC38164C7E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CaixaDeTexto 55">
                <a:extLst>
                  <a:ext uri="{FF2B5EF4-FFF2-40B4-BE49-F238E27FC236}">
                    <a16:creationId xmlns:a16="http://schemas.microsoft.com/office/drawing/2014/main" id="{BAE57CBF-F84F-0B40-BC06-077D24182F3B}"/>
                  </a:ext>
                </a:extLst>
              </p:cNvPr>
              <p:cNvSpPr txBox="1"/>
              <p:nvPr/>
            </p:nvSpPr>
            <p:spPr>
              <a:xfrm>
                <a:off x="3949893" y="3139235"/>
                <a:ext cx="9018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 dirty="0" err="1">
                    <a:solidFill>
                      <a:schemeClr val="bg1"/>
                    </a:solidFill>
                  </a:rPr>
                  <a:t>Jul</a:t>
                </a:r>
                <a:r>
                  <a:rPr lang="pt-BR" sz="1400" dirty="0">
                    <a:solidFill>
                      <a:schemeClr val="bg1"/>
                    </a:solidFill>
                  </a:rPr>
                  <a:t>/19</a:t>
                </a:r>
              </a:p>
            </p:txBody>
          </p:sp>
        </p:grpSp>
        <p:grpSp>
          <p:nvGrpSpPr>
            <p:cNvPr id="57" name="Agrupar 56">
              <a:extLst>
                <a:ext uri="{FF2B5EF4-FFF2-40B4-BE49-F238E27FC236}">
                  <a16:creationId xmlns:a16="http://schemas.microsoft.com/office/drawing/2014/main" id="{0097C1B1-D3CA-A14F-933F-26EB6CE61B41}"/>
                </a:ext>
              </a:extLst>
            </p:cNvPr>
            <p:cNvGrpSpPr/>
            <p:nvPr/>
          </p:nvGrpSpPr>
          <p:grpSpPr>
            <a:xfrm>
              <a:off x="942211" y="2576814"/>
              <a:ext cx="972313" cy="671597"/>
              <a:chOff x="3870543" y="2968671"/>
              <a:chExt cx="972313" cy="671597"/>
            </a:xfrm>
            <a:solidFill>
              <a:srgbClr val="C00000"/>
            </a:solidFill>
          </p:grpSpPr>
          <p:sp>
            <p:nvSpPr>
              <p:cNvPr id="58" name="Cubo 57">
                <a:extLst>
                  <a:ext uri="{FF2B5EF4-FFF2-40B4-BE49-F238E27FC236}">
                    <a16:creationId xmlns:a16="http://schemas.microsoft.com/office/drawing/2014/main" id="{0FE55D7A-32FD-0D4D-B883-8CAE1899CB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9" name="Retângulo 58">
                <a:extLst>
                  <a:ext uri="{FF2B5EF4-FFF2-40B4-BE49-F238E27FC236}">
                    <a16:creationId xmlns:a16="http://schemas.microsoft.com/office/drawing/2014/main" id="{9F269EB9-03D8-4443-8190-1E1DBE24FC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1" name="Agrupar 60">
              <a:extLst>
                <a:ext uri="{FF2B5EF4-FFF2-40B4-BE49-F238E27FC236}">
                  <a16:creationId xmlns:a16="http://schemas.microsoft.com/office/drawing/2014/main" id="{1020C498-02F7-EB42-B272-35DED0283AE6}"/>
                </a:ext>
              </a:extLst>
            </p:cNvPr>
            <p:cNvGrpSpPr/>
            <p:nvPr/>
          </p:nvGrpSpPr>
          <p:grpSpPr>
            <a:xfrm>
              <a:off x="1823446" y="2576814"/>
              <a:ext cx="972313" cy="671597"/>
              <a:chOff x="3870543" y="2968671"/>
              <a:chExt cx="972313" cy="671597"/>
            </a:xfrm>
            <a:solidFill>
              <a:srgbClr val="C00000"/>
            </a:solidFill>
          </p:grpSpPr>
          <p:sp>
            <p:nvSpPr>
              <p:cNvPr id="62" name="Cubo 61">
                <a:extLst>
                  <a:ext uri="{FF2B5EF4-FFF2-40B4-BE49-F238E27FC236}">
                    <a16:creationId xmlns:a16="http://schemas.microsoft.com/office/drawing/2014/main" id="{62CAD2A2-90E4-1246-971B-10699FC0B3C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3" name="Retângulo 62">
                <a:extLst>
                  <a:ext uri="{FF2B5EF4-FFF2-40B4-BE49-F238E27FC236}">
                    <a16:creationId xmlns:a16="http://schemas.microsoft.com/office/drawing/2014/main" id="{87402D24-3583-6A46-94E7-7FBE4A283F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5" name="Agrupar 64">
              <a:extLst>
                <a:ext uri="{FF2B5EF4-FFF2-40B4-BE49-F238E27FC236}">
                  <a16:creationId xmlns:a16="http://schemas.microsoft.com/office/drawing/2014/main" id="{7B6873A0-221E-394F-884F-D0C519CB17A0}"/>
                </a:ext>
              </a:extLst>
            </p:cNvPr>
            <p:cNvGrpSpPr/>
            <p:nvPr/>
          </p:nvGrpSpPr>
          <p:grpSpPr>
            <a:xfrm>
              <a:off x="2687621" y="2573336"/>
              <a:ext cx="972313" cy="671597"/>
              <a:chOff x="3870543" y="2968671"/>
              <a:chExt cx="972313" cy="671597"/>
            </a:xfrm>
            <a:solidFill>
              <a:srgbClr val="C00000"/>
            </a:solidFill>
          </p:grpSpPr>
          <p:sp>
            <p:nvSpPr>
              <p:cNvPr id="66" name="Cubo 65">
                <a:extLst>
                  <a:ext uri="{FF2B5EF4-FFF2-40B4-BE49-F238E27FC236}">
                    <a16:creationId xmlns:a16="http://schemas.microsoft.com/office/drawing/2014/main" id="{01A35B2D-056A-AA44-8676-7916C0B7F6B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7" name="Retângulo 66">
                <a:extLst>
                  <a:ext uri="{FF2B5EF4-FFF2-40B4-BE49-F238E27FC236}">
                    <a16:creationId xmlns:a16="http://schemas.microsoft.com/office/drawing/2014/main" id="{300AEA3F-B6FD-274A-B562-743AB58A2D5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69" name="Agrupar 68">
              <a:extLst>
                <a:ext uri="{FF2B5EF4-FFF2-40B4-BE49-F238E27FC236}">
                  <a16:creationId xmlns:a16="http://schemas.microsoft.com/office/drawing/2014/main" id="{79335848-0F0D-6140-A330-733956D54773}"/>
                </a:ext>
              </a:extLst>
            </p:cNvPr>
            <p:cNvGrpSpPr/>
            <p:nvPr/>
          </p:nvGrpSpPr>
          <p:grpSpPr>
            <a:xfrm>
              <a:off x="3558481" y="2569858"/>
              <a:ext cx="972313" cy="671597"/>
              <a:chOff x="3870543" y="2968671"/>
              <a:chExt cx="972313" cy="671597"/>
            </a:xfrm>
            <a:solidFill>
              <a:srgbClr val="C00000"/>
            </a:solidFill>
          </p:grpSpPr>
          <p:sp>
            <p:nvSpPr>
              <p:cNvPr id="70" name="Cubo 69">
                <a:extLst>
                  <a:ext uri="{FF2B5EF4-FFF2-40B4-BE49-F238E27FC236}">
                    <a16:creationId xmlns:a16="http://schemas.microsoft.com/office/drawing/2014/main" id="{3A0C5564-EB4A-8946-8AA8-ED6CB94B615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1" name="Retângulo 70">
                <a:extLst>
                  <a:ext uri="{FF2B5EF4-FFF2-40B4-BE49-F238E27FC236}">
                    <a16:creationId xmlns:a16="http://schemas.microsoft.com/office/drawing/2014/main" id="{99F7CADD-665F-DC4D-97F3-8F8F43DE720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73" name="Agrupar 72">
              <a:extLst>
                <a:ext uri="{FF2B5EF4-FFF2-40B4-BE49-F238E27FC236}">
                  <a16:creationId xmlns:a16="http://schemas.microsoft.com/office/drawing/2014/main" id="{5CC8ED83-5534-8B42-9B4D-7DAA77399F51}"/>
                </a:ext>
              </a:extLst>
            </p:cNvPr>
            <p:cNvGrpSpPr/>
            <p:nvPr/>
          </p:nvGrpSpPr>
          <p:grpSpPr>
            <a:xfrm>
              <a:off x="4430761" y="2571186"/>
              <a:ext cx="972313" cy="671597"/>
              <a:chOff x="3870543" y="2968671"/>
              <a:chExt cx="972313" cy="671597"/>
            </a:xfrm>
            <a:solidFill>
              <a:srgbClr val="C00000"/>
            </a:solidFill>
          </p:grpSpPr>
          <p:sp>
            <p:nvSpPr>
              <p:cNvPr id="74" name="Cubo 73">
                <a:extLst>
                  <a:ext uri="{FF2B5EF4-FFF2-40B4-BE49-F238E27FC236}">
                    <a16:creationId xmlns:a16="http://schemas.microsoft.com/office/drawing/2014/main" id="{D005D7A4-362B-174A-982C-F680EF5F735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5" name="Retângulo 74">
                <a:extLst>
                  <a:ext uri="{FF2B5EF4-FFF2-40B4-BE49-F238E27FC236}">
                    <a16:creationId xmlns:a16="http://schemas.microsoft.com/office/drawing/2014/main" id="{3B70FA14-9291-614E-AB45-41C34DCDD8C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77" name="Agrupar 76">
              <a:extLst>
                <a:ext uri="{FF2B5EF4-FFF2-40B4-BE49-F238E27FC236}">
                  <a16:creationId xmlns:a16="http://schemas.microsoft.com/office/drawing/2014/main" id="{ECEE9FE4-2581-5F46-835A-193D9B0B4A38}"/>
                </a:ext>
              </a:extLst>
            </p:cNvPr>
            <p:cNvGrpSpPr/>
            <p:nvPr/>
          </p:nvGrpSpPr>
          <p:grpSpPr>
            <a:xfrm>
              <a:off x="5311199" y="2571186"/>
              <a:ext cx="972313" cy="671597"/>
              <a:chOff x="3870543" y="2968671"/>
              <a:chExt cx="972313" cy="671597"/>
            </a:xfrm>
            <a:solidFill>
              <a:srgbClr val="C00000"/>
            </a:solidFill>
          </p:grpSpPr>
          <p:sp>
            <p:nvSpPr>
              <p:cNvPr id="78" name="Cubo 77">
                <a:extLst>
                  <a:ext uri="{FF2B5EF4-FFF2-40B4-BE49-F238E27FC236}">
                    <a16:creationId xmlns:a16="http://schemas.microsoft.com/office/drawing/2014/main" id="{00C55AB5-98EC-AD46-A417-4FA464E929B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2968671"/>
                <a:ext cx="972313" cy="671597"/>
              </a:xfrm>
              <a:prstGeom prst="cube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9" name="Retângulo 78">
                <a:extLst>
                  <a:ext uri="{FF2B5EF4-FFF2-40B4-BE49-F238E27FC236}">
                    <a16:creationId xmlns:a16="http://schemas.microsoft.com/office/drawing/2014/main" id="{A977CFA8-CFAF-A04E-9123-3163792A620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870543" y="3429000"/>
                <a:ext cx="811929" cy="21126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81" name="CaixaDeTexto 80">
              <a:extLst>
                <a:ext uri="{FF2B5EF4-FFF2-40B4-BE49-F238E27FC236}">
                  <a16:creationId xmlns:a16="http://schemas.microsoft.com/office/drawing/2014/main" id="{30BEFB55-B3DB-164C-BA6C-B3A24C534B1E}"/>
                </a:ext>
              </a:extLst>
            </p:cNvPr>
            <p:cNvSpPr txBox="1"/>
            <p:nvPr/>
          </p:nvSpPr>
          <p:spPr>
            <a:xfrm>
              <a:off x="5409881" y="2722410"/>
              <a:ext cx="9018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 err="1">
                  <a:solidFill>
                    <a:schemeClr val="bg1"/>
                  </a:solidFill>
                </a:rPr>
                <a:t>jan</a:t>
              </a:r>
              <a:r>
                <a:rPr lang="pt-BR" sz="1400" dirty="0">
                  <a:solidFill>
                    <a:schemeClr val="bg1"/>
                  </a:solidFill>
                </a:rPr>
                <a:t>/19</a:t>
              </a:r>
            </a:p>
          </p:txBody>
        </p:sp>
        <p:sp>
          <p:nvSpPr>
            <p:cNvPr id="82" name="CaixaDeTexto 81">
              <a:extLst>
                <a:ext uri="{FF2B5EF4-FFF2-40B4-BE49-F238E27FC236}">
                  <a16:creationId xmlns:a16="http://schemas.microsoft.com/office/drawing/2014/main" id="{A369EC88-F0C9-7749-81D7-D74F03AAD3EA}"/>
                </a:ext>
              </a:extLst>
            </p:cNvPr>
            <p:cNvSpPr txBox="1"/>
            <p:nvPr/>
          </p:nvSpPr>
          <p:spPr>
            <a:xfrm>
              <a:off x="4537601" y="2722410"/>
              <a:ext cx="9018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solidFill>
                    <a:schemeClr val="bg1"/>
                  </a:solidFill>
                </a:rPr>
                <a:t>dez/18</a:t>
              </a:r>
            </a:p>
          </p:txBody>
        </p:sp>
        <p:sp>
          <p:nvSpPr>
            <p:cNvPr id="83" name="CaixaDeTexto 82">
              <a:extLst>
                <a:ext uri="{FF2B5EF4-FFF2-40B4-BE49-F238E27FC236}">
                  <a16:creationId xmlns:a16="http://schemas.microsoft.com/office/drawing/2014/main" id="{60D78CEE-3E14-4749-B238-6CAC6A92C566}"/>
                </a:ext>
              </a:extLst>
            </p:cNvPr>
            <p:cNvSpPr txBox="1"/>
            <p:nvPr/>
          </p:nvSpPr>
          <p:spPr>
            <a:xfrm>
              <a:off x="3613413" y="2725688"/>
              <a:ext cx="9018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 err="1">
                  <a:solidFill>
                    <a:schemeClr val="bg1"/>
                  </a:solidFill>
                </a:rPr>
                <a:t>nov</a:t>
              </a:r>
              <a:r>
                <a:rPr lang="pt-BR" sz="1400" dirty="0">
                  <a:solidFill>
                    <a:schemeClr val="bg1"/>
                  </a:solidFill>
                </a:rPr>
                <a:t>/18</a:t>
              </a:r>
            </a:p>
          </p:txBody>
        </p:sp>
        <p:sp>
          <p:nvSpPr>
            <p:cNvPr id="84" name="CaixaDeTexto 83">
              <a:extLst>
                <a:ext uri="{FF2B5EF4-FFF2-40B4-BE49-F238E27FC236}">
                  <a16:creationId xmlns:a16="http://schemas.microsoft.com/office/drawing/2014/main" id="{39347413-A803-4B42-92BF-7D4F34E8DCA8}"/>
                </a:ext>
              </a:extLst>
            </p:cNvPr>
            <p:cNvSpPr txBox="1"/>
            <p:nvPr/>
          </p:nvSpPr>
          <p:spPr>
            <a:xfrm>
              <a:off x="2739211" y="2725888"/>
              <a:ext cx="9018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solidFill>
                    <a:schemeClr val="bg1"/>
                  </a:solidFill>
                </a:rPr>
                <a:t>out/18</a:t>
              </a:r>
            </a:p>
          </p:txBody>
        </p:sp>
        <p:sp>
          <p:nvSpPr>
            <p:cNvPr id="85" name="CaixaDeTexto 84">
              <a:extLst>
                <a:ext uri="{FF2B5EF4-FFF2-40B4-BE49-F238E27FC236}">
                  <a16:creationId xmlns:a16="http://schemas.microsoft.com/office/drawing/2014/main" id="{1AEC3609-22FA-A146-B98A-8F42FC8D65AC}"/>
                </a:ext>
              </a:extLst>
            </p:cNvPr>
            <p:cNvSpPr txBox="1"/>
            <p:nvPr/>
          </p:nvSpPr>
          <p:spPr>
            <a:xfrm>
              <a:off x="1889305" y="2727627"/>
              <a:ext cx="9018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solidFill>
                    <a:schemeClr val="bg1"/>
                  </a:solidFill>
                </a:rPr>
                <a:t>set/18</a:t>
              </a:r>
            </a:p>
          </p:txBody>
        </p:sp>
        <p:sp>
          <p:nvSpPr>
            <p:cNvPr id="86" name="CaixaDeTexto 85">
              <a:extLst>
                <a:ext uri="{FF2B5EF4-FFF2-40B4-BE49-F238E27FC236}">
                  <a16:creationId xmlns:a16="http://schemas.microsoft.com/office/drawing/2014/main" id="{D79B187E-353E-6144-B99F-36B3F0733D90}"/>
                </a:ext>
              </a:extLst>
            </p:cNvPr>
            <p:cNvSpPr txBox="1"/>
            <p:nvPr/>
          </p:nvSpPr>
          <p:spPr>
            <a:xfrm>
              <a:off x="1015088" y="2719433"/>
              <a:ext cx="9018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 err="1">
                  <a:solidFill>
                    <a:schemeClr val="bg1"/>
                  </a:solidFill>
                </a:rPr>
                <a:t>ago</a:t>
              </a:r>
              <a:r>
                <a:rPr lang="pt-BR" sz="1400" dirty="0">
                  <a:solidFill>
                    <a:schemeClr val="bg1"/>
                  </a:solidFill>
                </a:rPr>
                <a:t>/18</a:t>
              </a:r>
            </a:p>
          </p:txBody>
        </p:sp>
        <p:cxnSp>
          <p:nvCxnSpPr>
            <p:cNvPr id="9" name="Conector Reto 8">
              <a:extLst>
                <a:ext uri="{FF2B5EF4-FFF2-40B4-BE49-F238E27FC236}">
                  <a16:creationId xmlns:a16="http://schemas.microsoft.com/office/drawing/2014/main" id="{B6BA9557-5F95-5F46-B800-52967BC64827}"/>
                </a:ext>
              </a:extLst>
            </p:cNvPr>
            <p:cNvCxnSpPr/>
            <p:nvPr/>
          </p:nvCxnSpPr>
          <p:spPr>
            <a:xfrm>
              <a:off x="942211" y="3429000"/>
              <a:ext cx="0" cy="905005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ector Reto 86">
              <a:extLst>
                <a:ext uri="{FF2B5EF4-FFF2-40B4-BE49-F238E27FC236}">
                  <a16:creationId xmlns:a16="http://schemas.microsoft.com/office/drawing/2014/main" id="{E02ED40F-E48E-7C48-80C8-51C209010DCE}"/>
                </a:ext>
              </a:extLst>
            </p:cNvPr>
            <p:cNvCxnSpPr>
              <a:cxnSpLocks/>
            </p:cNvCxnSpPr>
            <p:nvPr/>
          </p:nvCxnSpPr>
          <p:spPr>
            <a:xfrm>
              <a:off x="6279024" y="3428999"/>
              <a:ext cx="25751" cy="1531308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ector Reto 87">
              <a:extLst>
                <a:ext uri="{FF2B5EF4-FFF2-40B4-BE49-F238E27FC236}">
                  <a16:creationId xmlns:a16="http://schemas.microsoft.com/office/drawing/2014/main" id="{7FBEB506-1C41-D24E-9842-F1915650E1E2}"/>
                </a:ext>
              </a:extLst>
            </p:cNvPr>
            <p:cNvCxnSpPr/>
            <p:nvPr/>
          </p:nvCxnSpPr>
          <p:spPr>
            <a:xfrm>
              <a:off x="11600521" y="3428998"/>
              <a:ext cx="0" cy="905005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ector de Seta Reta 89">
              <a:extLst>
                <a:ext uri="{FF2B5EF4-FFF2-40B4-BE49-F238E27FC236}">
                  <a16:creationId xmlns:a16="http://schemas.microsoft.com/office/drawing/2014/main" id="{51EEF8EE-19ED-4042-9B3D-F49C6BBE119A}"/>
                </a:ext>
              </a:extLst>
            </p:cNvPr>
            <p:cNvCxnSpPr>
              <a:cxnSpLocks/>
            </p:cNvCxnSpPr>
            <p:nvPr/>
          </p:nvCxnSpPr>
          <p:spPr>
            <a:xfrm>
              <a:off x="6342353" y="3882327"/>
              <a:ext cx="5232418" cy="40078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stealt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de Seta Reta 93">
              <a:extLst>
                <a:ext uri="{FF2B5EF4-FFF2-40B4-BE49-F238E27FC236}">
                  <a16:creationId xmlns:a16="http://schemas.microsoft.com/office/drawing/2014/main" id="{17DBD41A-9146-C04C-BFB4-96D447E687D0}"/>
                </a:ext>
              </a:extLst>
            </p:cNvPr>
            <p:cNvCxnSpPr>
              <a:cxnSpLocks/>
            </p:cNvCxnSpPr>
            <p:nvPr/>
          </p:nvCxnSpPr>
          <p:spPr>
            <a:xfrm>
              <a:off x="1013198" y="3881500"/>
              <a:ext cx="5227441" cy="0"/>
            </a:xfrm>
            <a:prstGeom prst="straightConnector1">
              <a:avLst/>
            </a:prstGeom>
            <a:ln w="22225">
              <a:solidFill>
                <a:schemeClr val="bg1"/>
              </a:solidFill>
              <a:headEnd type="stealt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aixaDeTexto 95">
              <a:extLst>
                <a:ext uri="{FF2B5EF4-FFF2-40B4-BE49-F238E27FC236}">
                  <a16:creationId xmlns:a16="http://schemas.microsoft.com/office/drawing/2014/main" id="{98D8AE7F-8F15-794E-B673-F3D19FC24974}"/>
                </a:ext>
              </a:extLst>
            </p:cNvPr>
            <p:cNvSpPr txBox="1"/>
            <p:nvPr/>
          </p:nvSpPr>
          <p:spPr>
            <a:xfrm>
              <a:off x="7678734" y="3978140"/>
              <a:ext cx="25550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>
                  <a:solidFill>
                    <a:schemeClr val="bg1"/>
                  </a:solidFill>
                </a:rPr>
                <a:t>Período de predição</a:t>
              </a:r>
            </a:p>
            <a:p>
              <a:pPr algn="ctr"/>
              <a:r>
                <a:rPr lang="pt-BR" sz="1400" dirty="0">
                  <a:solidFill>
                    <a:schemeClr val="bg1"/>
                  </a:solidFill>
                </a:rPr>
                <a:t>(6 meses)</a:t>
              </a:r>
            </a:p>
          </p:txBody>
        </p:sp>
        <p:sp>
          <p:nvSpPr>
            <p:cNvPr id="97" name="CaixaDeTexto 96">
              <a:extLst>
                <a:ext uri="{FF2B5EF4-FFF2-40B4-BE49-F238E27FC236}">
                  <a16:creationId xmlns:a16="http://schemas.microsoft.com/office/drawing/2014/main" id="{1A6090FB-981F-7A45-81DB-C8BD526DDEA9}"/>
                </a:ext>
              </a:extLst>
            </p:cNvPr>
            <p:cNvSpPr txBox="1"/>
            <p:nvPr/>
          </p:nvSpPr>
          <p:spPr>
            <a:xfrm>
              <a:off x="2146815" y="3904507"/>
              <a:ext cx="25550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>
                  <a:solidFill>
                    <a:schemeClr val="bg1"/>
                  </a:solidFill>
                </a:rPr>
                <a:t>Período de observação</a:t>
              </a:r>
            </a:p>
            <a:p>
              <a:pPr algn="ctr"/>
              <a:r>
                <a:rPr lang="pt-BR" sz="1400" dirty="0">
                  <a:solidFill>
                    <a:schemeClr val="bg1"/>
                  </a:solidFill>
                </a:rPr>
                <a:t>(6 meses)</a:t>
              </a:r>
            </a:p>
          </p:txBody>
        </p:sp>
        <p:sp>
          <p:nvSpPr>
            <p:cNvPr id="98" name="CaixaDeTexto 97">
              <a:extLst>
                <a:ext uri="{FF2B5EF4-FFF2-40B4-BE49-F238E27FC236}">
                  <a16:creationId xmlns:a16="http://schemas.microsoft.com/office/drawing/2014/main" id="{A893B937-3B93-604F-81BB-3318FB9DA66A}"/>
                </a:ext>
              </a:extLst>
            </p:cNvPr>
            <p:cNvSpPr txBox="1"/>
            <p:nvPr/>
          </p:nvSpPr>
          <p:spPr>
            <a:xfrm>
              <a:off x="6023304" y="4699098"/>
              <a:ext cx="25550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>
                  <a:solidFill>
                    <a:schemeClr val="bg1"/>
                  </a:solidFill>
                </a:rPr>
                <a:t>Ponto de modelagem</a:t>
              </a:r>
            </a:p>
          </p:txBody>
        </p:sp>
      </p:grpSp>
      <p:sp>
        <p:nvSpPr>
          <p:cNvPr id="101" name="Shape 626">
            <a:extLst>
              <a:ext uri="{FF2B5EF4-FFF2-40B4-BE49-F238E27FC236}">
                <a16:creationId xmlns:a16="http://schemas.microsoft.com/office/drawing/2014/main" id="{5902F88F-E9BC-7445-8A81-095D9A4454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87" y="516784"/>
            <a:ext cx="5179303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Preparação dos dados:</a:t>
            </a:r>
          </a:p>
        </p:txBody>
      </p:sp>
    </p:spTree>
    <p:extLst>
      <p:ext uri="{BB962C8B-B14F-4D97-AF65-F5344CB8AC3E}">
        <p14:creationId xmlns:p14="http://schemas.microsoft.com/office/powerpoint/2010/main" val="185835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0" y="1896036"/>
            <a:ext cx="12212320" cy="4320000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2"/>
          <p:cNvSpPr txBox="1"/>
          <p:nvPr/>
        </p:nvSpPr>
        <p:spPr>
          <a:xfrm>
            <a:off x="5736920" y="2929062"/>
            <a:ext cx="6250487" cy="301640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>
            <a:defPPr>
              <a:defRPr lang="pt-BR"/>
            </a:defPPr>
            <a:lvl1pPr marL="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98911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97823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6734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195645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994556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93468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592379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391290" algn="l" defTabSz="1597823" rtl="0" eaLnBrk="1" latinLnBrk="0" hangingPunct="1">
              <a:defRPr sz="3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O </a:t>
            </a:r>
            <a:r>
              <a:rPr lang="pt-BR" sz="2000" dirty="0" err="1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dataset</a:t>
            </a:r>
            <a:r>
              <a:rPr lang="pt-BR" sz="2000" dirty="0">
                <a:solidFill>
                  <a:schemeClr val="bg1"/>
                </a:solidFill>
                <a:latin typeface="Arial Narrow" panose="020B0606020202030204" pitchFamily="34" charset="0"/>
                <a:cs typeface="Arial" panose="020B0604020202020204" pitchFamily="34" charset="0"/>
              </a:rPr>
              <a:t> gerado dispõe de 100.000 casos de clientes de contas correntes observados ao longo de 12 meses de relacionamento com a instituição, acompanhadas da posição final, ou seja se o cliente evadiu ou permaneceu como cliente. Cada registro representado possui 35 atributos referentes ao cliente que são passíveis de análise descritiva e de utilização em modelos de análise a serem definidos.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1867" dirty="0">
              <a:solidFill>
                <a:schemeClr val="bg1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295467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55367" y="537049"/>
            <a:ext cx="7184659" cy="420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Preparação dos dados: </a:t>
            </a:r>
            <a:r>
              <a:rPr lang="pt-BR" sz="2400" b="1" kern="0" spc="6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Dataset</a:t>
            </a:r>
            <a:endParaRPr lang="pt-BR" sz="2400" b="1" kern="0" spc="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3" name="Imagem 2" descr="Texto preto sobre fundo branco&#10;&#10;Descrição gerada automaticamente">
            <a:extLst>
              <a:ext uri="{FF2B5EF4-FFF2-40B4-BE49-F238E27FC236}">
                <a16:creationId xmlns:a16="http://schemas.microsoft.com/office/drawing/2014/main" id="{1FEF6F00-43CD-DD45-AF67-50D7DF339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96036"/>
            <a:ext cx="5736921" cy="435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524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20" y="1689100"/>
            <a:ext cx="12212320" cy="4436027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295467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hape 626"/>
          <p:cNvSpPr>
            <a:spLocks noChangeArrowheads="1"/>
          </p:cNvSpPr>
          <p:nvPr/>
        </p:nvSpPr>
        <p:spPr bwMode="auto">
          <a:xfrm>
            <a:off x="-25053" y="491343"/>
            <a:ext cx="10421123" cy="789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Preparação dos dados: Atributos selecionados</a:t>
            </a:r>
          </a:p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:</a:t>
            </a:r>
          </a:p>
        </p:txBody>
      </p: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34C5430E-F8F3-254F-9DDE-576B31AF34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5570526"/>
              </p:ext>
            </p:extLst>
          </p:nvPr>
        </p:nvGraphicFramePr>
        <p:xfrm>
          <a:off x="-20320" y="2240835"/>
          <a:ext cx="12212320" cy="33564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48176">
                  <a:extLst>
                    <a:ext uri="{9D8B030D-6E8A-4147-A177-3AD203B41FA5}">
                      <a16:colId xmlns:a16="http://schemas.microsoft.com/office/drawing/2014/main" val="3978776224"/>
                    </a:ext>
                  </a:extLst>
                </a:gridCol>
                <a:gridCol w="2322258">
                  <a:extLst>
                    <a:ext uri="{9D8B030D-6E8A-4147-A177-3AD203B41FA5}">
                      <a16:colId xmlns:a16="http://schemas.microsoft.com/office/drawing/2014/main" val="1603200783"/>
                    </a:ext>
                  </a:extLst>
                </a:gridCol>
                <a:gridCol w="7641886">
                  <a:extLst>
                    <a:ext uri="{9D8B030D-6E8A-4147-A177-3AD203B41FA5}">
                      <a16:colId xmlns:a16="http://schemas.microsoft.com/office/drawing/2014/main" val="1504334536"/>
                    </a:ext>
                  </a:extLst>
                </a:gridCol>
              </a:tblGrid>
              <a:tr h="277713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Campo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Tipo de Dados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Descrição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7533710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Evadiu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Binário (Sim ou não)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Cliente encerrou suas contas correntes ou deixou de movimentá-las por 6 meses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2035250828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Segmento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Nominal (GV, GR, GC ou FX)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Segmento do cliente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2912803298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Debito_Automatico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Binário (Sim ou não)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Utilização do serviço de débito automático - ao menos uma vez nos últimos 60 dias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256385715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Credito_Salario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Binário (Sim ou não)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Recebimento de salário - ao menos uma vez nos últimos 60 dias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45394737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Credenciamento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Binário (Sim ou não)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Adesão ao serviço de credenciamento/maquinetas de cartão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60571359"/>
                  </a:ext>
                </a:extLst>
              </a:tr>
              <a:tr h="301632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Caixa_Seguradora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Binário (Sim ou não)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Posse de produto da Seguradora - seguros, consórcio, capitalização ou previdência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135485029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Pediu_Portabilidade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Binário (Sim ou não)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Solicitação de portabilidade de crédito salário para outra instituição financeira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2001493239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Abriu_Reclamacao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Binário (Sim ou não)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Registrou reclamação nos canais gerenciados pela Ouvidoria, SAC, Procon ou BACEN)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2399867857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Debito_Automatico_DIF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Inteiro entre -1 e 1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Evolução da utilização do serviço de débito automático - ao menos uma vez nos últimos 60 dias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1662143303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Credito_Salario_DIF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Inteiro entre -1 e 1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Evolução do recebimento de salário - ao menos uma vez nos últimos 60 dias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2623027847"/>
                  </a:ext>
                </a:extLst>
              </a:tr>
              <a:tr h="277713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Caixa_Seguradora_DIF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Inteiro entre -1 e 1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Evolução da posse de produto da Seguradora - seguros, consórcio, capitalização ou previdência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1983845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6818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20" y="1689100"/>
            <a:ext cx="12212320" cy="4436027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89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295467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7CFCE044-A7A3-4D46-81A8-46DC287AA3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167059"/>
              </p:ext>
            </p:extLst>
          </p:nvPr>
        </p:nvGraphicFramePr>
        <p:xfrm>
          <a:off x="17258" y="2354893"/>
          <a:ext cx="12120463" cy="28140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89906">
                  <a:extLst>
                    <a:ext uri="{9D8B030D-6E8A-4147-A177-3AD203B41FA5}">
                      <a16:colId xmlns:a16="http://schemas.microsoft.com/office/drawing/2014/main" val="3502759223"/>
                    </a:ext>
                  </a:extLst>
                </a:gridCol>
                <a:gridCol w="1390648">
                  <a:extLst>
                    <a:ext uri="{9D8B030D-6E8A-4147-A177-3AD203B41FA5}">
                      <a16:colId xmlns:a16="http://schemas.microsoft.com/office/drawing/2014/main" val="2980937559"/>
                    </a:ext>
                  </a:extLst>
                </a:gridCol>
                <a:gridCol w="8239909">
                  <a:extLst>
                    <a:ext uri="{9D8B030D-6E8A-4147-A177-3AD203B41FA5}">
                      <a16:colId xmlns:a16="http://schemas.microsoft.com/office/drawing/2014/main" val="1195642283"/>
                    </a:ext>
                  </a:extLst>
                </a:gridCol>
              </a:tblGrid>
              <a:tr h="312668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Campo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>
                          <a:effectLst/>
                        </a:rPr>
                        <a:t>Tipo de Dados</a:t>
                      </a:r>
                      <a:endParaRPr lang="pt-BR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Descrição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6911517"/>
                  </a:ext>
                </a:extLst>
              </a:tr>
              <a:tr h="312668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Produtos_Qualificados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Número inteiro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Quantidade de produtos que o cliente possui, e que são indicados para o seu segmento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4102890655"/>
                  </a:ext>
                </a:extLst>
              </a:tr>
              <a:tr h="312668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Produtos_Qualificados_Anterior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Número inteiro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Quantidade de produtos que o cliente possui indicados para o se segmento - Posição: 6 meses antes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326112970"/>
                  </a:ext>
                </a:extLst>
              </a:tr>
              <a:tr h="312668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Produtos_Qualificados_DIF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Número inteiro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Quantidade de produtos que o cliente possui indicados para o seu segmento - Variação 6 meses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4164046634"/>
                  </a:ext>
                </a:extLst>
              </a:tr>
              <a:tr h="312668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Produtos_Qualificados_PERC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Porcentagem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Quantidade de produtos que o cliente possui indicados para o seu segmento - Variação percentual entre 6 meses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945190087"/>
                  </a:ext>
                </a:extLst>
              </a:tr>
              <a:tr h="312668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Produtos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Número inteiro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Quantidade de produtos que o cliente possui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480485470"/>
                  </a:ext>
                </a:extLst>
              </a:tr>
              <a:tr h="312668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Produtos_Anterior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Número inteiro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Quantidade de produtos que o cliente possui - Posição: 6 meses antes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1411588354"/>
                  </a:ext>
                </a:extLst>
              </a:tr>
              <a:tr h="312668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Produtos_DIF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Número inteiro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Quantidade de produtos que o cliente possui - Variação absoluta entre 6 meses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033657265"/>
                  </a:ext>
                </a:extLst>
              </a:tr>
              <a:tr h="312668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Produtos_PERC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Porcentagem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Quantidade de produtos que o cliente possui - Variação percentual entre 6 meses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573420525"/>
                  </a:ext>
                </a:extLst>
              </a:tr>
            </a:tbl>
          </a:graphicData>
        </a:graphic>
      </p:graphicFrame>
      <p:sp>
        <p:nvSpPr>
          <p:cNvPr id="8" name="Shape 626">
            <a:extLst>
              <a:ext uri="{FF2B5EF4-FFF2-40B4-BE49-F238E27FC236}">
                <a16:creationId xmlns:a16="http://schemas.microsoft.com/office/drawing/2014/main" id="{8146ACCD-E517-E54D-A265-B8D7D20566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5053" y="491343"/>
            <a:ext cx="10421123" cy="789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Preparação dos dados: Atributos selecionados</a:t>
            </a:r>
          </a:p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868050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-20320" y="1689100"/>
            <a:ext cx="12212320" cy="4436027"/>
          </a:xfrm>
          <a:prstGeom prst="rect">
            <a:avLst/>
          </a:prstGeom>
          <a:solidFill>
            <a:srgbClr val="25406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89" dirty="0" err="1"/>
              <a:t>v</a:t>
            </a:r>
            <a:endParaRPr lang="pt-BR" sz="2489" dirty="0"/>
          </a:p>
        </p:txBody>
      </p:sp>
      <p:sp>
        <p:nvSpPr>
          <p:cNvPr id="7" name="AutoShape 6" descr="Resultado de imagem para livel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-1" y="355600"/>
            <a:ext cx="10295467" cy="79516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2413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3B0BF5C4-6AE6-C444-9FA1-1B4ECA11C1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488509"/>
              </p:ext>
            </p:extLst>
          </p:nvPr>
        </p:nvGraphicFramePr>
        <p:xfrm>
          <a:off x="-20320" y="2522342"/>
          <a:ext cx="12212321" cy="27010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86906">
                  <a:extLst>
                    <a:ext uri="{9D8B030D-6E8A-4147-A177-3AD203B41FA5}">
                      <a16:colId xmlns:a16="http://schemas.microsoft.com/office/drawing/2014/main" val="4088129860"/>
                    </a:ext>
                  </a:extLst>
                </a:gridCol>
                <a:gridCol w="1427967">
                  <a:extLst>
                    <a:ext uri="{9D8B030D-6E8A-4147-A177-3AD203B41FA5}">
                      <a16:colId xmlns:a16="http://schemas.microsoft.com/office/drawing/2014/main" val="1394616062"/>
                    </a:ext>
                  </a:extLst>
                </a:gridCol>
                <a:gridCol w="8797448">
                  <a:extLst>
                    <a:ext uri="{9D8B030D-6E8A-4147-A177-3AD203B41FA5}">
                      <a16:colId xmlns:a16="http://schemas.microsoft.com/office/drawing/2014/main" val="1198686765"/>
                    </a:ext>
                  </a:extLst>
                </a:gridCol>
              </a:tblGrid>
              <a:tr h="30011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Campo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Tipo de Dados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u="none" strike="noStrike" dirty="0">
                          <a:effectLst/>
                        </a:rPr>
                        <a:t>Descrição</a:t>
                      </a:r>
                      <a:endParaRPr lang="pt-BR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962" marR="8962" marT="8962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6290142"/>
                  </a:ext>
                </a:extLst>
              </a:tr>
              <a:tr h="300112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 err="1">
                          <a:effectLst/>
                        </a:rPr>
                        <a:t>Movimentacoes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Quantidade de movimentações espontâneas realizadas em conta corrente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108239456"/>
                  </a:ext>
                </a:extLst>
              </a:tr>
              <a:tr h="300112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Movimentacoes_Anterior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Quantidade de movimentações espontâneas realizadas em conta corrente - Posição: 6 meses antes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3986351540"/>
                  </a:ext>
                </a:extLst>
              </a:tr>
              <a:tr h="300112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Movimentacoes_DIF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Quantidade de movimentações espontâneas realizadas em conta corrente - Variação absoluta entre 6 meses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2935886182"/>
                  </a:ext>
                </a:extLst>
              </a:tr>
              <a:tr h="300112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Movimentacoes_PERC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Porcentagem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Quantidade de movimentações espontâneas realizadas em conta corrente - Variação percentual entre 6 meses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4206104434"/>
                  </a:ext>
                </a:extLst>
              </a:tr>
              <a:tr h="300112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Aplicacao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Volume aplicado em investimentos, poupança ou conta de depósito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1132918797"/>
                  </a:ext>
                </a:extLst>
              </a:tr>
              <a:tr h="300112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Aplicacao_Anterior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Volume aplicado em investimentos, poupança ou conta de depósito - Posição: 6 meses antes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87058216"/>
                  </a:ext>
                </a:extLst>
              </a:tr>
              <a:tr h="300112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Aplicacao_DIF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Valor em R$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Volume aplicado em investimentos, poupança ou conta de depósito - Variação absoluta entre 6 meses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1006502652"/>
                  </a:ext>
                </a:extLst>
              </a:tr>
              <a:tr h="300112"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Aplicacao_PERC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>
                          <a:effectLst/>
                        </a:rPr>
                        <a:t>Porcentagem</a:t>
                      </a:r>
                      <a:endParaRPr lang="pt-BR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400" u="none" strike="noStrike" dirty="0">
                          <a:effectLst/>
                        </a:rPr>
                        <a:t>Volume aplicado em investimentos, poupança ou conta de depósito - Variação percentual entre 6 meses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73" marR="8962" marT="8962" marB="0" anchor="b"/>
                </a:tc>
                <a:extLst>
                  <a:ext uri="{0D108BD9-81ED-4DB2-BD59-A6C34878D82A}">
                    <a16:rowId xmlns:a16="http://schemas.microsoft.com/office/drawing/2014/main" val="428660457"/>
                  </a:ext>
                </a:extLst>
              </a:tr>
            </a:tbl>
          </a:graphicData>
        </a:graphic>
      </p:graphicFrame>
      <p:sp>
        <p:nvSpPr>
          <p:cNvPr id="8" name="Shape 626">
            <a:extLst>
              <a:ext uri="{FF2B5EF4-FFF2-40B4-BE49-F238E27FC236}">
                <a16:creationId xmlns:a16="http://schemas.microsoft.com/office/drawing/2014/main" id="{6658D02E-9C9A-7549-B956-A3A8462EAF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5053" y="491343"/>
            <a:ext cx="10421123" cy="789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25400" tIns="25400" rIns="25400" bIns="25400" anchor="ctr">
            <a:spAutoFit/>
          </a:bodyPr>
          <a:lstStyle>
            <a:lvl1pPr>
              <a:defRPr sz="9600" spc="192">
                <a:solidFill>
                  <a:srgbClr val="F15F47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</a:lstStyle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Preparação dos dados: Atributos selecionados</a:t>
            </a:r>
          </a:p>
          <a:p>
            <a:pPr algn="ctr">
              <a:defRPr sz="1800" spc="0">
                <a:solidFill>
                  <a:srgbClr val="000000"/>
                </a:solidFill>
              </a:defRPr>
            </a:pPr>
            <a:r>
              <a:rPr lang="pt-BR" sz="2400" b="1" kern="0" spc="600" dirty="0">
                <a:solidFill>
                  <a:schemeClr val="bg1"/>
                </a:solidFill>
                <a:latin typeface="Century Gothic" panose="020B0502020202020204" pitchFamily="34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098485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18779</TotalTime>
  <Words>1619</Words>
  <Application>Microsoft Macintosh PowerPoint</Application>
  <PresentationFormat>Widescreen</PresentationFormat>
  <Paragraphs>239</Paragraphs>
  <Slides>22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7" baseType="lpstr">
      <vt:lpstr>Arial</vt:lpstr>
      <vt:lpstr>Arial Narrow</vt:lpstr>
      <vt:lpstr>Calibri</vt:lpstr>
      <vt:lpstr>Century Gothic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Manager>MonkeyBusiness</Manager>
  <Company>MonkeyBusiness</Company>
  <LinksUpToDate>false</LinksUpToDate>
  <SharedDoc>false</SharedDoc>
  <HyperlinkBase>www.monkeybusiness.com.br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MonkeyBusiness</dc:title>
  <dc:subject>Direção de Arte</dc:subject>
  <dc:creator>MonkeyBusiness</dc:creator>
  <cp:keywords/>
  <dc:description>www.monkeybusiness.com.br_x000d_contato@monkeybusiness.com.br_x000d_(55 11) 2729.9615 / 2615.6096</dc:description>
  <cp:lastModifiedBy>HD1452</cp:lastModifiedBy>
  <cp:revision>418</cp:revision>
  <cp:lastPrinted>2017-10-18T00:31:51Z</cp:lastPrinted>
  <dcterms:created xsi:type="dcterms:W3CDTF">2011-08-24T22:15:08Z</dcterms:created>
  <dcterms:modified xsi:type="dcterms:W3CDTF">2019-10-08T03:15:28Z</dcterms:modified>
  <cp:category>Agência de Apresentações Profissionais</cp:category>
</cp:coreProperties>
</file>

<file path=docProps/thumbnail.jpeg>
</file>